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75" r:id="rId2"/>
    <p:sldId id="278" r:id="rId3"/>
    <p:sldId id="288" r:id="rId4"/>
    <p:sldId id="257" r:id="rId5"/>
    <p:sldId id="280" r:id="rId6"/>
    <p:sldId id="283" r:id="rId7"/>
    <p:sldId id="285" r:id="rId8"/>
    <p:sldId id="258" r:id="rId9"/>
    <p:sldId id="259" r:id="rId10"/>
    <p:sldId id="260" r:id="rId11"/>
    <p:sldId id="261" r:id="rId12"/>
    <p:sldId id="286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87" r:id="rId24"/>
    <p:sldId id="273" r:id="rId25"/>
    <p:sldId id="274" r:id="rId26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3301618" y="2481452"/>
            <a:ext cx="2540762" cy="6965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3/29/2020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rgbClr val="FF000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3/29/2020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rgbClr val="FF000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3/29/2020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rgbClr val="FF000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3/29/2020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3/29/2020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78535" y="192150"/>
            <a:ext cx="7586929" cy="124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0" i="0">
                <a:solidFill>
                  <a:srgbClr val="FF000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78916" y="1579245"/>
            <a:ext cx="7986166" cy="15868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3/29/2020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8535" y="192150"/>
            <a:ext cx="7586929" cy="738664"/>
          </a:xfrm>
        </p:spPr>
        <p:txBody>
          <a:bodyPr/>
          <a:lstStyle/>
          <a:p>
            <a:r>
              <a:rPr lang="en-US" sz="4800" dirty="0" smtClean="0"/>
              <a:t>SAINIK</a:t>
            </a:r>
            <a:r>
              <a:rPr lang="en-US" sz="3600" dirty="0" smtClean="0"/>
              <a:t> </a:t>
            </a:r>
            <a:r>
              <a:rPr lang="en-US" sz="4800" dirty="0" smtClean="0"/>
              <a:t>SCHOOL GOPALGANJ</a:t>
            </a:r>
            <a:endParaRPr lang="en-US" sz="36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8916" y="1579245"/>
            <a:ext cx="7986166" cy="3323987"/>
          </a:xfrm>
        </p:spPr>
        <p:txBody>
          <a:bodyPr/>
          <a:lstStyle/>
          <a:p>
            <a:r>
              <a:rPr lang="en-US" sz="5400" dirty="0" smtClean="0"/>
              <a:t>              CLASS </a:t>
            </a:r>
            <a:r>
              <a:rPr lang="en-US" sz="5400" dirty="0" smtClean="0"/>
              <a:t>–IX </a:t>
            </a:r>
            <a:endParaRPr lang="en-US" sz="5400" dirty="0" smtClean="0"/>
          </a:p>
          <a:p>
            <a:r>
              <a:rPr lang="en-US" sz="5400" dirty="0" smtClean="0"/>
              <a:t>  CHAPTER </a:t>
            </a:r>
            <a:r>
              <a:rPr lang="en-US" sz="5400" dirty="0" smtClean="0"/>
              <a:t>–MOTION</a:t>
            </a:r>
          </a:p>
          <a:p>
            <a:r>
              <a:rPr lang="en-US" sz="5400" dirty="0" smtClean="0"/>
              <a:t>                   BY</a:t>
            </a:r>
            <a:endParaRPr lang="en-US" sz="5400" dirty="0" smtClean="0"/>
          </a:p>
          <a:p>
            <a:r>
              <a:rPr lang="en-US" sz="5400" dirty="0" smtClean="0"/>
              <a:t>  Dr  </a:t>
            </a:r>
            <a:r>
              <a:rPr lang="en-US" sz="5400" dirty="0" smtClean="0"/>
              <a:t>A K CHOUBEY (TGT)</a:t>
            </a:r>
            <a:endParaRPr 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662432"/>
            <a:ext cx="8076565" cy="50882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5"/>
              </a:spcBef>
            </a:pPr>
            <a:r>
              <a:rPr sz="3200" b="1" dirty="0">
                <a:solidFill>
                  <a:srgbClr val="FF0000"/>
                </a:solidFill>
                <a:latin typeface="Times New Roman"/>
                <a:cs typeface="Times New Roman"/>
              </a:rPr>
              <a:t>Measuring the Rate of Motion- </a:t>
            </a:r>
            <a:r>
              <a:rPr sz="3200" spc="-5" dirty="0">
                <a:latin typeface="Times New Roman"/>
                <a:cs typeface="Times New Roman"/>
              </a:rPr>
              <a:t>Different  </a:t>
            </a:r>
            <a:r>
              <a:rPr sz="3200" dirty="0">
                <a:latin typeface="Times New Roman"/>
                <a:cs typeface="Times New Roman"/>
              </a:rPr>
              <a:t>objects </a:t>
            </a:r>
            <a:r>
              <a:rPr sz="3200" spc="5" dirty="0">
                <a:latin typeface="Times New Roman"/>
                <a:cs typeface="Times New Roman"/>
              </a:rPr>
              <a:t>may </a:t>
            </a:r>
            <a:r>
              <a:rPr sz="3200" dirty="0">
                <a:latin typeface="Times New Roman"/>
                <a:cs typeface="Times New Roman"/>
              </a:rPr>
              <a:t>take </a:t>
            </a:r>
            <a:r>
              <a:rPr sz="3200" spc="-5" dirty="0">
                <a:latin typeface="Times New Roman"/>
                <a:cs typeface="Times New Roman"/>
              </a:rPr>
              <a:t>different </a:t>
            </a:r>
            <a:r>
              <a:rPr sz="3200" dirty="0">
                <a:latin typeface="Times New Roman"/>
                <a:cs typeface="Times New Roman"/>
              </a:rPr>
              <a:t>amounts of time to  </a:t>
            </a:r>
            <a:r>
              <a:rPr sz="3200" spc="5" dirty="0">
                <a:latin typeface="Times New Roman"/>
                <a:cs typeface="Times New Roman"/>
              </a:rPr>
              <a:t>cover </a:t>
            </a:r>
            <a:r>
              <a:rPr sz="3200" dirty="0">
                <a:latin typeface="Times New Roman"/>
                <a:cs typeface="Times New Roman"/>
              </a:rPr>
              <a:t>a given distance. Some of them move  fast and some move </a:t>
            </a:r>
            <a:r>
              <a:rPr sz="3200" spc="-30" dirty="0">
                <a:latin typeface="Times New Roman"/>
                <a:cs typeface="Times New Roman"/>
              </a:rPr>
              <a:t>slowly. </a:t>
            </a:r>
            <a:r>
              <a:rPr sz="3200" dirty="0">
                <a:latin typeface="Times New Roman"/>
                <a:cs typeface="Times New Roman"/>
              </a:rPr>
              <a:t>One of the ways of  measuring the rate of motion of an object is to  find </a:t>
            </a:r>
            <a:r>
              <a:rPr sz="3200" spc="5" dirty="0">
                <a:latin typeface="Times New Roman"/>
                <a:cs typeface="Times New Roman"/>
              </a:rPr>
              <a:t>out </a:t>
            </a:r>
            <a:r>
              <a:rPr sz="3200" dirty="0">
                <a:latin typeface="Times New Roman"/>
                <a:cs typeface="Times New Roman"/>
              </a:rPr>
              <a:t>the distance travelled by the object in  unit time. This quantity is referred to as</a:t>
            </a:r>
            <a:r>
              <a:rPr sz="3200" spc="-130" dirty="0">
                <a:latin typeface="Times New Roman"/>
                <a:cs typeface="Times New Roman"/>
              </a:rPr>
              <a:t> </a:t>
            </a:r>
            <a:r>
              <a:rPr sz="3200" spc="5" dirty="0">
                <a:latin typeface="Times New Roman"/>
                <a:cs typeface="Times New Roman"/>
              </a:rPr>
              <a:t>speed.</a:t>
            </a:r>
            <a:endParaRPr sz="3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70"/>
              </a:spcBef>
            </a:pPr>
            <a:r>
              <a:rPr sz="3200" spc="-5" dirty="0">
                <a:latin typeface="Times New Roman"/>
                <a:cs typeface="Times New Roman"/>
              </a:rPr>
              <a:t>Speed=Distance/Time</a:t>
            </a:r>
            <a:endParaRPr sz="3200">
              <a:latin typeface="Times New Roman"/>
              <a:cs typeface="Times New Roman"/>
            </a:endParaRPr>
          </a:p>
          <a:p>
            <a:pPr marL="355600" marR="659130" indent="-342900">
              <a:lnSpc>
                <a:spcPts val="3760"/>
              </a:lnSpc>
              <a:spcBef>
                <a:spcPts val="960"/>
              </a:spcBef>
            </a:pPr>
            <a:r>
              <a:rPr sz="3200" spc="-35" dirty="0">
                <a:latin typeface="Times New Roman"/>
                <a:cs typeface="Times New Roman"/>
              </a:rPr>
              <a:t>Average </a:t>
            </a:r>
            <a:r>
              <a:rPr sz="3200" dirty="0">
                <a:latin typeface="Times New Roman"/>
                <a:cs typeface="Times New Roman"/>
              </a:rPr>
              <a:t>Speed =total distance</a:t>
            </a:r>
            <a:r>
              <a:rPr sz="3200" spc="-65" dirty="0">
                <a:latin typeface="Times New Roman"/>
                <a:cs typeface="Times New Roman"/>
              </a:rPr>
              <a:t> </a:t>
            </a:r>
            <a:r>
              <a:rPr sz="3200" spc="-15" dirty="0">
                <a:latin typeface="Times New Roman"/>
                <a:cs typeface="Times New Roman"/>
              </a:rPr>
              <a:t>travelled/Total  </a:t>
            </a:r>
            <a:r>
              <a:rPr sz="3200" dirty="0">
                <a:latin typeface="Times New Roman"/>
                <a:cs typeface="Times New Roman"/>
              </a:rPr>
              <a:t>time</a:t>
            </a:r>
            <a:r>
              <a:rPr sz="3200" spc="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taken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743705" y="0"/>
            <a:ext cx="1656714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210" dirty="0"/>
              <a:t>V</a:t>
            </a:r>
            <a:r>
              <a:rPr spc="-5" dirty="0"/>
              <a:t>elocity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07288" y="1221435"/>
            <a:ext cx="8129905" cy="38315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5"/>
              </a:spcBef>
            </a:pPr>
            <a:r>
              <a:rPr sz="3200" spc="-5" dirty="0">
                <a:latin typeface="Calibri"/>
                <a:cs typeface="Calibri"/>
              </a:rPr>
              <a:t>The </a:t>
            </a:r>
            <a:r>
              <a:rPr sz="3200" spc="-35" dirty="0">
                <a:latin typeface="Calibri"/>
                <a:cs typeface="Calibri"/>
              </a:rPr>
              <a:t>rate </a:t>
            </a:r>
            <a:r>
              <a:rPr sz="3200" dirty="0">
                <a:latin typeface="Calibri"/>
                <a:cs typeface="Calibri"/>
              </a:rPr>
              <a:t>of motion </a:t>
            </a:r>
            <a:r>
              <a:rPr sz="3200" spc="-5" dirty="0">
                <a:latin typeface="Calibri"/>
                <a:cs typeface="Calibri"/>
              </a:rPr>
              <a:t>is </a:t>
            </a:r>
            <a:r>
              <a:rPr sz="3200" spc="-10" dirty="0">
                <a:latin typeface="Calibri"/>
                <a:cs typeface="Calibri"/>
              </a:rPr>
              <a:t>more </a:t>
            </a:r>
            <a:r>
              <a:rPr sz="3200" spc="-5" dirty="0">
                <a:latin typeface="Calibri"/>
                <a:cs typeface="Calibri"/>
              </a:rPr>
              <a:t>meaningful </a:t>
            </a:r>
            <a:r>
              <a:rPr sz="3200" dirty="0">
                <a:latin typeface="Calibri"/>
                <a:cs typeface="Calibri"/>
              </a:rPr>
              <a:t>if </a:t>
            </a:r>
            <a:r>
              <a:rPr sz="3200" spc="-25" dirty="0">
                <a:latin typeface="Calibri"/>
                <a:cs typeface="Calibri"/>
              </a:rPr>
              <a:t>we  </a:t>
            </a:r>
            <a:r>
              <a:rPr sz="3200" spc="-5" dirty="0">
                <a:latin typeface="Calibri"/>
                <a:cs typeface="Calibri"/>
              </a:rPr>
              <a:t>specify if </a:t>
            </a:r>
            <a:r>
              <a:rPr sz="3200" spc="-15" dirty="0">
                <a:latin typeface="Calibri"/>
                <a:cs typeface="Calibri"/>
              </a:rPr>
              <a:t>we </a:t>
            </a:r>
            <a:r>
              <a:rPr sz="3200" spc="-5" dirty="0">
                <a:latin typeface="Calibri"/>
                <a:cs typeface="Calibri"/>
              </a:rPr>
              <a:t>specify </a:t>
            </a:r>
            <a:r>
              <a:rPr sz="3200" dirty="0">
                <a:latin typeface="Calibri"/>
                <a:cs typeface="Calibri"/>
              </a:rPr>
              <a:t>its </a:t>
            </a:r>
            <a:r>
              <a:rPr sz="3200" spc="-5" dirty="0">
                <a:latin typeface="Calibri"/>
                <a:cs typeface="Calibri"/>
              </a:rPr>
              <a:t>direction </a:t>
            </a:r>
            <a:r>
              <a:rPr sz="3200" dirty="0">
                <a:latin typeface="Calibri"/>
                <a:cs typeface="Calibri"/>
              </a:rPr>
              <a:t>of motion with  </a:t>
            </a:r>
            <a:r>
              <a:rPr sz="3200" spc="-5" dirty="0">
                <a:latin typeface="Calibri"/>
                <a:cs typeface="Calibri"/>
              </a:rPr>
              <a:t>speed, </a:t>
            </a:r>
            <a:r>
              <a:rPr sz="3200" dirty="0">
                <a:latin typeface="Calibri"/>
                <a:cs typeface="Calibri"/>
              </a:rPr>
              <a:t>which </a:t>
            </a:r>
            <a:r>
              <a:rPr sz="3200" spc="-5" dirty="0">
                <a:latin typeface="Calibri"/>
                <a:cs typeface="Calibri"/>
              </a:rPr>
              <a:t>is </a:t>
            </a:r>
            <a:r>
              <a:rPr sz="3200" spc="-10" dirty="0">
                <a:latin typeface="Calibri"/>
                <a:cs typeface="Calibri"/>
              </a:rPr>
              <a:t>termed </a:t>
            </a:r>
            <a:r>
              <a:rPr sz="3200" dirty="0">
                <a:latin typeface="Calibri"/>
                <a:cs typeface="Calibri"/>
              </a:rPr>
              <a:t>as</a:t>
            </a:r>
            <a:r>
              <a:rPr sz="3200" spc="10" dirty="0">
                <a:latin typeface="Calibri"/>
                <a:cs typeface="Calibri"/>
              </a:rPr>
              <a:t> </a:t>
            </a:r>
            <a:r>
              <a:rPr sz="3200" spc="-30" dirty="0">
                <a:latin typeface="Calibri"/>
                <a:cs typeface="Calibri"/>
              </a:rPr>
              <a:t>velocity.</a:t>
            </a:r>
            <a:endParaRPr sz="3200">
              <a:latin typeface="Calibri"/>
              <a:cs typeface="Calibri"/>
            </a:endParaRPr>
          </a:p>
          <a:p>
            <a:pPr marL="12700" marR="3374390">
              <a:lnSpc>
                <a:spcPts val="4610"/>
              </a:lnSpc>
              <a:spcBef>
                <a:spcPts val="280"/>
              </a:spcBef>
            </a:pPr>
            <a:r>
              <a:rPr sz="3200" spc="-5" dirty="0">
                <a:latin typeface="Calibri"/>
                <a:cs typeface="Calibri"/>
              </a:rPr>
              <a:t>It is </a:t>
            </a:r>
            <a:r>
              <a:rPr sz="3200" dirty="0">
                <a:latin typeface="Calibri"/>
                <a:cs typeface="Calibri"/>
              </a:rPr>
              <a:t>a </a:t>
            </a:r>
            <a:r>
              <a:rPr sz="3200" spc="-15" dirty="0">
                <a:latin typeface="Calibri"/>
                <a:cs typeface="Calibri"/>
              </a:rPr>
              <a:t>vector </a:t>
            </a:r>
            <a:r>
              <a:rPr sz="3200" spc="-30" dirty="0">
                <a:latin typeface="Calibri"/>
                <a:cs typeface="Calibri"/>
              </a:rPr>
              <a:t>quantity.  </a:t>
            </a:r>
            <a:r>
              <a:rPr sz="3200" spc="-160" dirty="0">
                <a:latin typeface="Calibri"/>
                <a:cs typeface="Calibri"/>
              </a:rPr>
              <a:t>V</a:t>
            </a:r>
            <a:r>
              <a:rPr sz="3200" dirty="0">
                <a:latin typeface="Calibri"/>
                <a:cs typeface="Calibri"/>
              </a:rPr>
              <a:t>elocity</a:t>
            </a:r>
            <a:r>
              <a:rPr sz="3200" spc="-20" dirty="0">
                <a:latin typeface="Calibri"/>
                <a:cs typeface="Calibri"/>
              </a:rPr>
              <a:t>=</a:t>
            </a:r>
            <a:r>
              <a:rPr sz="3200" spc="-5" dirty="0">
                <a:latin typeface="Calibri"/>
                <a:cs typeface="Calibri"/>
              </a:rPr>
              <a:t>Di</a:t>
            </a:r>
            <a:r>
              <a:rPr sz="3200" spc="-15" dirty="0">
                <a:latin typeface="Calibri"/>
                <a:cs typeface="Calibri"/>
              </a:rPr>
              <a:t>s</a:t>
            </a:r>
            <a:r>
              <a:rPr sz="3200" spc="-5" dirty="0">
                <a:latin typeface="Calibri"/>
                <a:cs typeface="Calibri"/>
              </a:rPr>
              <a:t>palceme</a:t>
            </a:r>
            <a:r>
              <a:rPr sz="3200" spc="-40" dirty="0">
                <a:latin typeface="Calibri"/>
                <a:cs typeface="Calibri"/>
              </a:rPr>
              <a:t>n</a:t>
            </a:r>
            <a:r>
              <a:rPr sz="3200" spc="10" dirty="0">
                <a:latin typeface="Calibri"/>
                <a:cs typeface="Calibri"/>
              </a:rPr>
              <a:t>t</a:t>
            </a:r>
            <a:r>
              <a:rPr sz="3200" spc="-5" dirty="0">
                <a:latin typeface="Calibri"/>
                <a:cs typeface="Calibri"/>
              </a:rPr>
              <a:t>/Ti</a:t>
            </a:r>
            <a:r>
              <a:rPr sz="3200" spc="-15" dirty="0">
                <a:latin typeface="Calibri"/>
                <a:cs typeface="Calibri"/>
              </a:rPr>
              <a:t>m</a:t>
            </a:r>
            <a:r>
              <a:rPr sz="3200" dirty="0">
                <a:latin typeface="Calibri"/>
                <a:cs typeface="Calibri"/>
              </a:rPr>
              <a:t>e</a:t>
            </a:r>
            <a:endParaRPr sz="32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490"/>
              </a:spcBef>
            </a:pPr>
            <a:r>
              <a:rPr sz="3200" spc="-25" dirty="0">
                <a:latin typeface="Calibri"/>
                <a:cs typeface="Calibri"/>
              </a:rPr>
              <a:t>Average </a:t>
            </a:r>
            <a:r>
              <a:rPr sz="3200" spc="-5" dirty="0">
                <a:latin typeface="Calibri"/>
                <a:cs typeface="Calibri"/>
              </a:rPr>
              <a:t>velocity= </a:t>
            </a:r>
            <a:r>
              <a:rPr sz="3200" spc="-70" dirty="0">
                <a:latin typeface="Calibri"/>
                <a:cs typeface="Calibri"/>
              </a:rPr>
              <a:t>Total </a:t>
            </a:r>
            <a:r>
              <a:rPr sz="3200" spc="-25" dirty="0">
                <a:latin typeface="Calibri"/>
                <a:cs typeface="Calibri"/>
              </a:rPr>
              <a:t>Dispalcement/Total</a:t>
            </a:r>
            <a:r>
              <a:rPr sz="3200" spc="125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Time</a:t>
            </a:r>
            <a:endParaRPr sz="32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770"/>
              </a:spcBef>
            </a:pPr>
            <a:r>
              <a:rPr sz="3200" dirty="0">
                <a:latin typeface="Calibri"/>
                <a:cs typeface="Calibri"/>
              </a:rPr>
              <a:t>=v+u/2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457200"/>
            <a:ext cx="8153400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800" b="1" dirty="0" smtClean="0">
              <a:latin typeface="Arial" pitchFamily="34" charset="0"/>
              <a:cs typeface="Arial" pitchFamily="34" charset="0"/>
            </a:endParaRPr>
          </a:p>
          <a:p>
            <a:endParaRPr lang="en-US" sz="28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ACCELERATION</a:t>
            </a:r>
          </a:p>
          <a:p>
            <a:r>
              <a:rPr lang="en-US" sz="2800" b="1" dirty="0" smtClean="0">
                <a:latin typeface="Arial" pitchFamily="34" charset="0"/>
                <a:cs typeface="Arial" pitchFamily="34" charset="0"/>
              </a:rPr>
              <a:t>The 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quantity which specifies changes in velocity is acceleration.</a:t>
            </a:r>
          </a:p>
          <a:p>
            <a:r>
              <a:rPr lang="en-US" sz="2800" b="1" dirty="0" smtClean="0">
                <a:latin typeface="Arial" pitchFamily="34" charset="0"/>
                <a:cs typeface="Arial" pitchFamily="34" charset="0"/>
              </a:rPr>
              <a:t>Acceleration :- It is the change in velocity of a body per unit time. ( or</a:t>
            </a:r>
          </a:p>
          <a:p>
            <a:r>
              <a:rPr lang="en-US" sz="2800" b="1" dirty="0" smtClean="0">
                <a:latin typeface="Arial" pitchFamily="34" charset="0"/>
                <a:cs typeface="Arial" pitchFamily="34" charset="0"/>
              </a:rPr>
              <a:t>the rate of change of velocity.)</a:t>
            </a:r>
          </a:p>
          <a:p>
            <a:r>
              <a:rPr lang="en-US" sz="2800" b="1" dirty="0" smtClean="0">
                <a:latin typeface="Arial" pitchFamily="34" charset="0"/>
                <a:cs typeface="Arial" pitchFamily="34" charset="0"/>
              </a:rPr>
              <a:t>Acceleration = Change in 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velocity/</a:t>
            </a:r>
            <a:endParaRPr lang="en-US" sz="28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800" b="1" dirty="0" smtClean="0">
                <a:latin typeface="Arial" pitchFamily="34" charset="0"/>
                <a:cs typeface="Arial" pitchFamily="34" charset="0"/>
              </a:rPr>
              <a:t>Time</a:t>
            </a:r>
          </a:p>
          <a:p>
            <a:r>
              <a:rPr lang="en-US" sz="2800" b="1" dirty="0" smtClean="0">
                <a:latin typeface="Arial" pitchFamily="34" charset="0"/>
                <a:cs typeface="Arial" pitchFamily="34" charset="0"/>
              </a:rPr>
              <a:t>If the velocity of a body changes from initial value u to final value v in</a:t>
            </a:r>
          </a:p>
          <a:p>
            <a:r>
              <a:rPr lang="en-US" sz="2800" b="1" dirty="0" smtClean="0">
                <a:latin typeface="Arial" pitchFamily="34" charset="0"/>
                <a:cs typeface="Arial" pitchFamily="34" charset="0"/>
              </a:rPr>
              <a:t>time t, then acceleration a is</a:t>
            </a:r>
          </a:p>
          <a:p>
            <a:r>
              <a:rPr lang="en-US" sz="2800" b="1" dirty="0" smtClean="0">
                <a:latin typeface="Arial" pitchFamily="34" charset="0"/>
                <a:cs typeface="Arial" pitchFamily="34" charset="0"/>
              </a:rPr>
              <a:t>a = v 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– u/t 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.The SI unit of acceleration is ms - 2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41726" y="461899"/>
            <a:ext cx="285940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dirty="0"/>
              <a:t>Acce</a:t>
            </a:r>
            <a:r>
              <a:rPr sz="4400" spc="-15" dirty="0"/>
              <a:t>l</a:t>
            </a:r>
            <a:r>
              <a:rPr sz="4400" dirty="0"/>
              <a:t>e</a:t>
            </a:r>
            <a:r>
              <a:rPr sz="4400" spc="-85" dirty="0"/>
              <a:t>r</a:t>
            </a:r>
            <a:r>
              <a:rPr sz="4400" spc="-40" dirty="0"/>
              <a:t>a</a:t>
            </a:r>
            <a:r>
              <a:rPr sz="4400" dirty="0"/>
              <a:t>tion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535940" y="1558493"/>
            <a:ext cx="7698105" cy="4416425"/>
          </a:xfrm>
          <a:prstGeom prst="rect">
            <a:avLst/>
          </a:prstGeom>
        </p:spPr>
        <p:txBody>
          <a:bodyPr vert="horz" wrap="square" lIns="0" tIns="67945" rIns="0" bIns="0" rtlCol="0">
            <a:spAutoFit/>
          </a:bodyPr>
          <a:lstStyle/>
          <a:p>
            <a:pPr marL="355600" marR="302260" indent="-342900">
              <a:lnSpc>
                <a:spcPts val="3460"/>
              </a:lnSpc>
              <a:spcBef>
                <a:spcPts val="53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Calibri"/>
                <a:cs typeface="Calibri"/>
              </a:rPr>
              <a:t>The </a:t>
            </a:r>
            <a:r>
              <a:rPr sz="3200" spc="-30" dirty="0">
                <a:latin typeface="Calibri"/>
                <a:cs typeface="Calibri"/>
              </a:rPr>
              <a:t>rate </a:t>
            </a:r>
            <a:r>
              <a:rPr sz="3200" dirty="0">
                <a:latin typeface="Calibri"/>
                <a:cs typeface="Calibri"/>
              </a:rPr>
              <a:t>of </a:t>
            </a:r>
            <a:r>
              <a:rPr sz="3200" spc="-5" dirty="0">
                <a:latin typeface="Calibri"/>
                <a:cs typeface="Calibri"/>
              </a:rPr>
              <a:t>change </a:t>
            </a:r>
            <a:r>
              <a:rPr sz="3200" dirty="0">
                <a:latin typeface="Calibri"/>
                <a:cs typeface="Calibri"/>
              </a:rPr>
              <a:t>of </a:t>
            </a:r>
            <a:r>
              <a:rPr sz="3200" spc="-5" dirty="0">
                <a:latin typeface="Calibri"/>
                <a:cs typeface="Calibri"/>
              </a:rPr>
              <a:t>velocity </a:t>
            </a:r>
            <a:r>
              <a:rPr sz="3200" dirty="0">
                <a:latin typeface="Calibri"/>
                <a:cs typeface="Calibri"/>
              </a:rPr>
              <a:t>is </a:t>
            </a:r>
            <a:r>
              <a:rPr sz="3200" spc="-5" dirty="0">
                <a:latin typeface="Calibri"/>
                <a:cs typeface="Calibri"/>
              </a:rPr>
              <a:t>termed </a:t>
            </a:r>
            <a:r>
              <a:rPr sz="3200" spc="5" dirty="0">
                <a:latin typeface="Calibri"/>
                <a:cs typeface="Calibri"/>
              </a:rPr>
              <a:t>as  </a:t>
            </a:r>
            <a:r>
              <a:rPr sz="3200" spc="-5" dirty="0">
                <a:latin typeface="Calibri"/>
                <a:cs typeface="Calibri"/>
              </a:rPr>
              <a:t>acceleration. (During </a:t>
            </a:r>
            <a:r>
              <a:rPr sz="3200" spc="-15" dirty="0">
                <a:latin typeface="Calibri"/>
                <a:cs typeface="Calibri"/>
              </a:rPr>
              <a:t>non-uniform</a:t>
            </a:r>
            <a:r>
              <a:rPr sz="3200" spc="25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motion)</a:t>
            </a:r>
            <a:endParaRPr sz="32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334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Calibri"/>
                <a:cs typeface="Calibri"/>
              </a:rPr>
              <a:t>Acceleration</a:t>
            </a:r>
            <a:r>
              <a:rPr sz="3200" spc="-20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=a=v-u/t</a:t>
            </a:r>
            <a:endParaRPr sz="32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38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latin typeface="Calibri"/>
                <a:cs typeface="Calibri"/>
              </a:rPr>
              <a:t>Its </a:t>
            </a:r>
            <a:r>
              <a:rPr sz="3200" spc="-5" dirty="0">
                <a:latin typeface="Calibri"/>
                <a:cs typeface="Calibri"/>
              </a:rPr>
              <a:t>SI unit </a:t>
            </a:r>
            <a:r>
              <a:rPr sz="3200" dirty="0">
                <a:latin typeface="Calibri"/>
                <a:cs typeface="Calibri"/>
              </a:rPr>
              <a:t>is</a:t>
            </a:r>
            <a:r>
              <a:rPr sz="3200" spc="45" dirty="0">
                <a:latin typeface="Calibri"/>
                <a:cs typeface="Calibri"/>
              </a:rPr>
              <a:t> </a:t>
            </a:r>
            <a:r>
              <a:rPr sz="3200" spc="-20" dirty="0">
                <a:latin typeface="Calibri"/>
                <a:cs typeface="Calibri"/>
              </a:rPr>
              <a:t>m/s2</a:t>
            </a:r>
            <a:endParaRPr sz="3200">
              <a:latin typeface="Calibri"/>
              <a:cs typeface="Calibri"/>
            </a:endParaRPr>
          </a:p>
          <a:p>
            <a:pPr marL="355600" marR="395605" indent="-342900">
              <a:lnSpc>
                <a:spcPts val="3460"/>
              </a:lnSpc>
              <a:spcBef>
                <a:spcPts val="819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15" dirty="0">
                <a:latin typeface="Calibri"/>
                <a:cs typeface="Calibri"/>
              </a:rPr>
              <a:t>Uniform </a:t>
            </a:r>
            <a:r>
              <a:rPr sz="3200" spc="-5" dirty="0">
                <a:latin typeface="Calibri"/>
                <a:cs typeface="Calibri"/>
              </a:rPr>
              <a:t>acceleration-When </a:t>
            </a:r>
            <a:r>
              <a:rPr sz="3200" dirty="0">
                <a:latin typeface="Calibri"/>
                <a:cs typeface="Calibri"/>
              </a:rPr>
              <a:t>the </a:t>
            </a:r>
            <a:r>
              <a:rPr sz="3200" spc="-5" dirty="0">
                <a:latin typeface="Calibri"/>
                <a:cs typeface="Calibri"/>
              </a:rPr>
              <a:t>change </a:t>
            </a:r>
            <a:r>
              <a:rPr sz="3200" dirty="0">
                <a:latin typeface="Calibri"/>
                <a:cs typeface="Calibri"/>
              </a:rPr>
              <a:t>in  </a:t>
            </a:r>
            <a:r>
              <a:rPr sz="3200" spc="-5" dirty="0">
                <a:latin typeface="Calibri"/>
                <a:cs typeface="Calibri"/>
              </a:rPr>
              <a:t>velocity </a:t>
            </a:r>
            <a:r>
              <a:rPr sz="3200" dirty="0">
                <a:latin typeface="Calibri"/>
                <a:cs typeface="Calibri"/>
              </a:rPr>
              <a:t>is equal in </a:t>
            </a:r>
            <a:r>
              <a:rPr sz="3200" spc="-5" dirty="0">
                <a:latin typeface="Calibri"/>
                <a:cs typeface="Calibri"/>
              </a:rPr>
              <a:t>equal </a:t>
            </a:r>
            <a:r>
              <a:rPr sz="3200" spc="-10" dirty="0">
                <a:latin typeface="Calibri"/>
                <a:cs typeface="Calibri"/>
              </a:rPr>
              <a:t>intervals </a:t>
            </a:r>
            <a:r>
              <a:rPr sz="3200" spc="-5" dirty="0">
                <a:latin typeface="Calibri"/>
                <a:cs typeface="Calibri"/>
              </a:rPr>
              <a:t>of</a:t>
            </a:r>
            <a:r>
              <a:rPr sz="3200" spc="7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time.</a:t>
            </a:r>
            <a:endParaRPr sz="3200">
              <a:latin typeface="Calibri"/>
              <a:cs typeface="Calibri"/>
            </a:endParaRPr>
          </a:p>
          <a:p>
            <a:pPr marL="355600" marR="5080" indent="-342900">
              <a:lnSpc>
                <a:spcPct val="90000"/>
              </a:lnSpc>
              <a:spcBef>
                <a:spcPts val="71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10" dirty="0">
                <a:latin typeface="Calibri"/>
                <a:cs typeface="Calibri"/>
              </a:rPr>
              <a:t>Non-Uniform </a:t>
            </a:r>
            <a:r>
              <a:rPr sz="3200" spc="-5" dirty="0">
                <a:latin typeface="Calibri"/>
                <a:cs typeface="Calibri"/>
              </a:rPr>
              <a:t>acceleration-When </a:t>
            </a:r>
            <a:r>
              <a:rPr sz="3200" dirty="0">
                <a:latin typeface="Calibri"/>
                <a:cs typeface="Calibri"/>
              </a:rPr>
              <a:t>the </a:t>
            </a:r>
            <a:r>
              <a:rPr sz="3200" spc="-5" dirty="0">
                <a:latin typeface="Calibri"/>
                <a:cs typeface="Calibri"/>
              </a:rPr>
              <a:t>change  </a:t>
            </a:r>
            <a:r>
              <a:rPr sz="3200" dirty="0">
                <a:latin typeface="Calibri"/>
                <a:cs typeface="Calibri"/>
              </a:rPr>
              <a:t>in </a:t>
            </a:r>
            <a:r>
              <a:rPr sz="3200" spc="-5" dirty="0">
                <a:latin typeface="Calibri"/>
                <a:cs typeface="Calibri"/>
              </a:rPr>
              <a:t>velocity </a:t>
            </a:r>
            <a:r>
              <a:rPr sz="3200" dirty="0">
                <a:latin typeface="Calibri"/>
                <a:cs typeface="Calibri"/>
              </a:rPr>
              <a:t>is </a:t>
            </a:r>
            <a:r>
              <a:rPr sz="3200" spc="-5" dirty="0">
                <a:latin typeface="Calibri"/>
                <a:cs typeface="Calibri"/>
              </a:rPr>
              <a:t>unequal </a:t>
            </a:r>
            <a:r>
              <a:rPr sz="3200" dirty="0">
                <a:latin typeface="Calibri"/>
                <a:cs typeface="Calibri"/>
              </a:rPr>
              <a:t>in </a:t>
            </a:r>
            <a:r>
              <a:rPr sz="3200" spc="-5" dirty="0">
                <a:latin typeface="Calibri"/>
                <a:cs typeface="Calibri"/>
              </a:rPr>
              <a:t>equal </a:t>
            </a:r>
            <a:r>
              <a:rPr sz="3200" spc="-10" dirty="0">
                <a:latin typeface="Calibri"/>
                <a:cs typeface="Calibri"/>
              </a:rPr>
              <a:t>intervals </a:t>
            </a:r>
            <a:r>
              <a:rPr sz="3200" spc="-5" dirty="0">
                <a:latin typeface="Calibri"/>
                <a:cs typeface="Calibri"/>
              </a:rPr>
              <a:t>of  </a:t>
            </a:r>
            <a:r>
              <a:rPr sz="3200" dirty="0">
                <a:latin typeface="Calibri"/>
                <a:cs typeface="Calibri"/>
              </a:rPr>
              <a:t>time.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78176" y="461899"/>
            <a:ext cx="478345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-15" dirty="0"/>
              <a:t>Distance </a:t>
            </a:r>
            <a:r>
              <a:rPr sz="4400" dirty="0"/>
              <a:t>time</a:t>
            </a:r>
            <a:r>
              <a:rPr sz="4400" spc="-45" dirty="0"/>
              <a:t> </a:t>
            </a:r>
            <a:r>
              <a:rPr sz="4400" spc="-15" dirty="0"/>
              <a:t>graphs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535940" y="1607261"/>
            <a:ext cx="6534150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15" dirty="0">
                <a:latin typeface="Calibri"/>
                <a:cs typeface="Calibri"/>
              </a:rPr>
              <a:t>For </a:t>
            </a:r>
            <a:r>
              <a:rPr sz="3200" dirty="0">
                <a:latin typeface="Calibri"/>
                <a:cs typeface="Calibri"/>
              </a:rPr>
              <a:t>a </a:t>
            </a:r>
            <a:r>
              <a:rPr sz="3200" spc="-5" dirty="0">
                <a:latin typeface="Calibri"/>
                <a:cs typeface="Calibri"/>
              </a:rPr>
              <a:t>body </a:t>
            </a:r>
            <a:r>
              <a:rPr sz="3200" dirty="0">
                <a:latin typeface="Calibri"/>
                <a:cs typeface="Calibri"/>
              </a:rPr>
              <a:t>moving in </a:t>
            </a:r>
            <a:r>
              <a:rPr sz="3200" spc="-15" dirty="0">
                <a:latin typeface="Calibri"/>
                <a:cs typeface="Calibri"/>
              </a:rPr>
              <a:t>uniform</a:t>
            </a:r>
            <a:r>
              <a:rPr sz="3200" spc="5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motion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86125" y="2429255"/>
            <a:ext cx="8004366" cy="379790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1607261"/>
            <a:ext cx="7514590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15" dirty="0">
                <a:latin typeface="Calibri"/>
                <a:cs typeface="Calibri"/>
              </a:rPr>
              <a:t>For </a:t>
            </a:r>
            <a:r>
              <a:rPr sz="3200" dirty="0">
                <a:latin typeface="Calibri"/>
                <a:cs typeface="Calibri"/>
              </a:rPr>
              <a:t>a </a:t>
            </a:r>
            <a:r>
              <a:rPr sz="3200" spc="-5" dirty="0">
                <a:latin typeface="Calibri"/>
                <a:cs typeface="Calibri"/>
              </a:rPr>
              <a:t>body </a:t>
            </a:r>
            <a:r>
              <a:rPr sz="3200" dirty="0">
                <a:latin typeface="Calibri"/>
                <a:cs typeface="Calibri"/>
              </a:rPr>
              <a:t>moving with </a:t>
            </a:r>
            <a:r>
              <a:rPr sz="3200" spc="-15" dirty="0">
                <a:latin typeface="Calibri"/>
                <a:cs typeface="Calibri"/>
              </a:rPr>
              <a:t>non-uniform</a:t>
            </a:r>
            <a:r>
              <a:rPr sz="3200" spc="75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speed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658287" y="2612567"/>
            <a:ext cx="6115190" cy="386262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64460" y="461899"/>
            <a:ext cx="481520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-30" dirty="0"/>
              <a:t>Velocity </a:t>
            </a:r>
            <a:r>
              <a:rPr sz="4400" spc="-5" dirty="0"/>
              <a:t>Time</a:t>
            </a:r>
            <a:r>
              <a:rPr sz="4400" spc="-10" dirty="0"/>
              <a:t> </a:t>
            </a:r>
            <a:r>
              <a:rPr sz="4400" spc="-15" dirty="0"/>
              <a:t>Graphs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535940" y="1607261"/>
            <a:ext cx="7040245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15" dirty="0">
                <a:latin typeface="Calibri"/>
                <a:cs typeface="Calibri"/>
              </a:rPr>
              <a:t>For </a:t>
            </a:r>
            <a:r>
              <a:rPr sz="3200" dirty="0">
                <a:latin typeface="Calibri"/>
                <a:cs typeface="Calibri"/>
              </a:rPr>
              <a:t>a </a:t>
            </a:r>
            <a:r>
              <a:rPr sz="3200" spc="-5" dirty="0">
                <a:latin typeface="Calibri"/>
                <a:cs typeface="Calibri"/>
              </a:rPr>
              <a:t>body </a:t>
            </a:r>
            <a:r>
              <a:rPr sz="3200" dirty="0">
                <a:latin typeface="Calibri"/>
                <a:cs typeface="Calibri"/>
              </a:rPr>
              <a:t>moving with </a:t>
            </a:r>
            <a:r>
              <a:rPr sz="3200" spc="-15" dirty="0">
                <a:latin typeface="Calibri"/>
                <a:cs typeface="Calibri"/>
              </a:rPr>
              <a:t>uniform</a:t>
            </a:r>
            <a:r>
              <a:rPr sz="3200" spc="60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velocity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857755" y="2642616"/>
            <a:ext cx="5851146" cy="371551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79170" y="0"/>
            <a:ext cx="7586345" cy="1244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531745" marR="5080" indent="-2519680">
              <a:lnSpc>
                <a:spcPct val="100000"/>
              </a:lnSpc>
              <a:spcBef>
                <a:spcPts val="95"/>
              </a:spcBef>
            </a:pPr>
            <a:r>
              <a:rPr spc="-25" dirty="0">
                <a:solidFill>
                  <a:srgbClr val="000000"/>
                </a:solidFill>
              </a:rPr>
              <a:t>For </a:t>
            </a:r>
            <a:r>
              <a:rPr spc="-5" dirty="0">
                <a:solidFill>
                  <a:srgbClr val="000000"/>
                </a:solidFill>
              </a:rPr>
              <a:t>a body moving with </a:t>
            </a:r>
            <a:r>
              <a:rPr spc="-15" dirty="0">
                <a:solidFill>
                  <a:srgbClr val="000000"/>
                </a:solidFill>
              </a:rPr>
              <a:t>non-uniform  acceleration</a:t>
            </a:r>
          </a:p>
        </p:txBody>
      </p:sp>
      <p:sp>
        <p:nvSpPr>
          <p:cNvPr id="3" name="object 3"/>
          <p:cNvSpPr/>
          <p:nvPr/>
        </p:nvSpPr>
        <p:spPr>
          <a:xfrm>
            <a:off x="1709815" y="1498872"/>
            <a:ext cx="5089821" cy="421279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319916" y="1052842"/>
            <a:ext cx="5966327" cy="444699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286000" y="928116"/>
            <a:ext cx="5874867" cy="440234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CHAPTER</a:t>
            </a:r>
            <a:r>
              <a:rPr spc="-90" dirty="0"/>
              <a:t> </a:t>
            </a:r>
            <a:r>
              <a:rPr dirty="0"/>
              <a:t>8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839717" y="3894201"/>
            <a:ext cx="1464945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spc="-20" dirty="0">
                <a:solidFill>
                  <a:srgbClr val="888888"/>
                </a:solidFill>
                <a:latin typeface="Calibri"/>
                <a:cs typeface="Calibri"/>
              </a:rPr>
              <a:t>MOTION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269820" y="865335"/>
            <a:ext cx="2022868" cy="138590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733288" y="284988"/>
            <a:ext cx="3410712" cy="248107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196403" y="4501603"/>
            <a:ext cx="2516060" cy="149307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611549" y="4091524"/>
            <a:ext cx="2177358" cy="1771621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95652" y="461899"/>
            <a:ext cx="555117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-60" dirty="0">
                <a:solidFill>
                  <a:srgbClr val="000000"/>
                </a:solidFill>
              </a:rPr>
              <a:t>EQUATIONS </a:t>
            </a:r>
            <a:r>
              <a:rPr sz="4400" spc="-5" dirty="0">
                <a:solidFill>
                  <a:srgbClr val="000000"/>
                </a:solidFill>
              </a:rPr>
              <a:t>OF</a:t>
            </a:r>
            <a:r>
              <a:rPr sz="4400" spc="5" dirty="0">
                <a:solidFill>
                  <a:srgbClr val="000000"/>
                </a:solidFill>
              </a:rPr>
              <a:t> </a:t>
            </a:r>
            <a:r>
              <a:rPr sz="4400" spc="-25" dirty="0">
                <a:solidFill>
                  <a:srgbClr val="000000"/>
                </a:solidFill>
              </a:rPr>
              <a:t>MOTION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497840" y="1509941"/>
            <a:ext cx="6579234" cy="1782445"/>
          </a:xfrm>
          <a:prstGeom prst="rect">
            <a:avLst/>
          </a:prstGeom>
        </p:spPr>
        <p:txBody>
          <a:bodyPr vert="horz" wrap="square" lIns="0" tIns="110489" rIns="0" bIns="0" rtlCol="0">
            <a:spAutoFit/>
          </a:bodyPr>
          <a:lstStyle/>
          <a:p>
            <a:pPr marL="393700" indent="-342900">
              <a:lnSpc>
                <a:spcPct val="100000"/>
              </a:lnSpc>
              <a:spcBef>
                <a:spcPts val="869"/>
              </a:spcBef>
              <a:buFont typeface="Arial"/>
              <a:buChar char="•"/>
              <a:tabLst>
                <a:tab pos="393065" algn="l"/>
                <a:tab pos="393700" algn="l"/>
              </a:tabLst>
            </a:pPr>
            <a:r>
              <a:rPr sz="3200" spc="-10" dirty="0">
                <a:latin typeface="Calibri"/>
                <a:cs typeface="Calibri"/>
              </a:rPr>
              <a:t>V=u+at </a:t>
            </a:r>
            <a:r>
              <a:rPr sz="3200" spc="-5" dirty="0">
                <a:latin typeface="Calibri"/>
                <a:cs typeface="Calibri"/>
              </a:rPr>
              <a:t>(velocity </a:t>
            </a:r>
            <a:r>
              <a:rPr sz="3200" dirty="0">
                <a:latin typeface="Calibri"/>
                <a:cs typeface="Calibri"/>
              </a:rPr>
              <a:t>time</a:t>
            </a:r>
            <a:r>
              <a:rPr sz="3200" spc="20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relation)</a:t>
            </a:r>
            <a:endParaRPr sz="3200">
              <a:latin typeface="Calibri"/>
              <a:cs typeface="Calibri"/>
            </a:endParaRPr>
          </a:p>
          <a:p>
            <a:pPr marL="39370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93065" algn="l"/>
                <a:tab pos="393700" algn="l"/>
              </a:tabLst>
            </a:pPr>
            <a:r>
              <a:rPr sz="3200" spc="-5" dirty="0">
                <a:latin typeface="Calibri"/>
                <a:cs typeface="Calibri"/>
              </a:rPr>
              <a:t>S=ut+1/2at</a:t>
            </a:r>
            <a:r>
              <a:rPr sz="3150" spc="-7" baseline="25132" dirty="0">
                <a:latin typeface="Calibri"/>
                <a:cs typeface="Calibri"/>
              </a:rPr>
              <a:t>2</a:t>
            </a:r>
            <a:r>
              <a:rPr sz="3200" spc="-5" dirty="0">
                <a:latin typeface="Calibri"/>
                <a:cs typeface="Calibri"/>
              </a:rPr>
              <a:t>(position time</a:t>
            </a:r>
            <a:r>
              <a:rPr sz="3200" spc="65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relation)</a:t>
            </a:r>
            <a:endParaRPr sz="3200">
              <a:latin typeface="Calibri"/>
              <a:cs typeface="Calibri"/>
            </a:endParaRPr>
          </a:p>
          <a:p>
            <a:pPr marL="485140" indent="-434975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485140" algn="l"/>
                <a:tab pos="485775" algn="l"/>
              </a:tabLst>
            </a:pPr>
            <a:r>
              <a:rPr sz="3200" dirty="0">
                <a:latin typeface="Calibri"/>
                <a:cs typeface="Calibri"/>
              </a:rPr>
              <a:t>V</a:t>
            </a:r>
            <a:r>
              <a:rPr sz="3150" baseline="25132" dirty="0">
                <a:latin typeface="Calibri"/>
                <a:cs typeface="Calibri"/>
              </a:rPr>
              <a:t>2</a:t>
            </a:r>
            <a:r>
              <a:rPr sz="3200" dirty="0">
                <a:latin typeface="Calibri"/>
                <a:cs typeface="Calibri"/>
              </a:rPr>
              <a:t>-u</a:t>
            </a:r>
            <a:r>
              <a:rPr sz="3150" baseline="25132" dirty="0">
                <a:latin typeface="Calibri"/>
                <a:cs typeface="Calibri"/>
              </a:rPr>
              <a:t>2</a:t>
            </a:r>
            <a:r>
              <a:rPr sz="3200" dirty="0">
                <a:latin typeface="Calibri"/>
                <a:cs typeface="Calibri"/>
              </a:rPr>
              <a:t>=2as </a:t>
            </a:r>
            <a:r>
              <a:rPr sz="3200" spc="-5" dirty="0">
                <a:latin typeface="Calibri"/>
                <a:cs typeface="Calibri"/>
              </a:rPr>
              <a:t>(position velocity</a:t>
            </a:r>
            <a:r>
              <a:rPr sz="3200" spc="5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relation)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046095" marR="5080" indent="-2701290">
              <a:lnSpc>
                <a:spcPct val="100000"/>
              </a:lnSpc>
              <a:spcBef>
                <a:spcPts val="95"/>
              </a:spcBef>
            </a:pPr>
            <a:r>
              <a:rPr spc="-15" dirty="0"/>
              <a:t>Derivation </a:t>
            </a:r>
            <a:r>
              <a:rPr spc="-5" dirty="0"/>
              <a:t>of the </a:t>
            </a:r>
            <a:r>
              <a:rPr spc="-35" dirty="0"/>
              <a:t>first </a:t>
            </a:r>
            <a:r>
              <a:rPr spc="-5" dirty="0"/>
              <a:t>equation </a:t>
            </a:r>
            <a:r>
              <a:rPr spc="-10" dirty="0"/>
              <a:t>of  </a:t>
            </a:r>
            <a:r>
              <a:rPr spc="-5" dirty="0"/>
              <a:t>motion</a:t>
            </a:r>
          </a:p>
        </p:txBody>
      </p:sp>
      <p:sp>
        <p:nvSpPr>
          <p:cNvPr id="3" name="object 3"/>
          <p:cNvSpPr/>
          <p:nvPr/>
        </p:nvSpPr>
        <p:spPr>
          <a:xfrm>
            <a:off x="714755" y="1946808"/>
            <a:ext cx="6534337" cy="330739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14755" y="1658534"/>
            <a:ext cx="7152505" cy="448470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045460" marR="5080" indent="-3032125">
              <a:lnSpc>
                <a:spcPct val="100000"/>
              </a:lnSpc>
              <a:spcBef>
                <a:spcPts val="95"/>
              </a:spcBef>
            </a:pPr>
            <a:r>
              <a:rPr spc="-15" dirty="0"/>
              <a:t>Derivation </a:t>
            </a:r>
            <a:r>
              <a:rPr dirty="0"/>
              <a:t>of </a:t>
            </a:r>
            <a:r>
              <a:rPr spc="-5" dirty="0"/>
              <a:t>the </a:t>
            </a:r>
            <a:r>
              <a:rPr spc="-10" dirty="0"/>
              <a:t>second equation of  </a:t>
            </a:r>
            <a:r>
              <a:rPr spc="-5" dirty="0"/>
              <a:t>motion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801858" y="548641"/>
            <a:ext cx="7732542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Uniform circular motion 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:-</a:t>
            </a:r>
          </a:p>
          <a:p>
            <a:r>
              <a:rPr lang="en-US" sz="3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If a body moves in a circular path with 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uniform speed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, its motion is called uniform circular motion.</a:t>
            </a:r>
          </a:p>
          <a:p>
            <a:r>
              <a:rPr lang="en-US" sz="3200" b="1" dirty="0" smtClean="0">
                <a:latin typeface="Arial" pitchFamily="34" charset="0"/>
                <a:cs typeface="Arial" pitchFamily="34" charset="0"/>
              </a:rPr>
              <a:t>Uniform circular motion is accelerated motion because in a circular motion a 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body continuously 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changes its direction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sz="3200" b="1" dirty="0" smtClean="0">
                <a:latin typeface="Arial" pitchFamily="34" charset="0"/>
                <a:cs typeface="Arial" pitchFamily="34" charset="0"/>
              </a:rPr>
              <a:t>The circumference of a circle of radius r is given by 2πr.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03398" y="437133"/>
            <a:ext cx="3535679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-10" dirty="0"/>
              <a:t>Circular</a:t>
            </a:r>
            <a:r>
              <a:rPr sz="4400" spc="-60" dirty="0"/>
              <a:t> </a:t>
            </a:r>
            <a:r>
              <a:rPr sz="4400" dirty="0"/>
              <a:t>motion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578916" y="1579245"/>
            <a:ext cx="7985759" cy="158686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  <a:buSzPct val="96875"/>
              <a:buFont typeface="Arial"/>
              <a:buChar char="•"/>
              <a:tabLst>
                <a:tab pos="156210" algn="l"/>
              </a:tabLst>
            </a:pPr>
            <a:r>
              <a:rPr sz="3200" spc="-5" dirty="0">
                <a:latin typeface="Calibri"/>
                <a:cs typeface="Calibri"/>
              </a:rPr>
              <a:t>The </a:t>
            </a:r>
            <a:r>
              <a:rPr sz="3200" dirty="0">
                <a:latin typeface="Calibri"/>
                <a:cs typeface="Calibri"/>
              </a:rPr>
              <a:t>motion of a body </a:t>
            </a:r>
            <a:r>
              <a:rPr sz="3200" spc="-5" dirty="0">
                <a:latin typeface="Calibri"/>
                <a:cs typeface="Calibri"/>
              </a:rPr>
              <a:t>in </a:t>
            </a:r>
            <a:r>
              <a:rPr sz="3200" dirty="0">
                <a:latin typeface="Calibri"/>
                <a:cs typeface="Calibri"/>
              </a:rPr>
              <a:t>a </a:t>
            </a:r>
            <a:r>
              <a:rPr sz="3200" spc="-10" dirty="0">
                <a:latin typeface="Calibri"/>
                <a:cs typeface="Calibri"/>
              </a:rPr>
              <a:t>circular </a:t>
            </a:r>
            <a:r>
              <a:rPr sz="3200" spc="-5" dirty="0">
                <a:latin typeface="Calibri"/>
                <a:cs typeface="Calibri"/>
              </a:rPr>
              <a:t>path is called  </a:t>
            </a:r>
            <a:r>
              <a:rPr sz="3200" dirty="0">
                <a:latin typeface="Calibri"/>
                <a:cs typeface="Calibri"/>
              </a:rPr>
              <a:t>a </a:t>
            </a:r>
            <a:r>
              <a:rPr sz="3200" spc="-10" dirty="0">
                <a:latin typeface="Calibri"/>
                <a:cs typeface="Calibri"/>
              </a:rPr>
              <a:t>circular </a:t>
            </a:r>
            <a:r>
              <a:rPr sz="3200" spc="-5" dirty="0">
                <a:latin typeface="Calibri"/>
                <a:cs typeface="Calibri"/>
              </a:rPr>
              <a:t>motion.</a:t>
            </a:r>
            <a:endParaRPr sz="3200">
              <a:latin typeface="Calibri"/>
              <a:cs typeface="Calibri"/>
            </a:endParaRPr>
          </a:p>
          <a:p>
            <a:pPr marL="155575" indent="-143510">
              <a:lnSpc>
                <a:spcPct val="100000"/>
              </a:lnSpc>
              <a:spcBef>
                <a:spcPts val="765"/>
              </a:spcBef>
              <a:buSzPct val="96875"/>
              <a:buFont typeface="Arial"/>
              <a:buChar char="•"/>
              <a:tabLst>
                <a:tab pos="156210" algn="l"/>
              </a:tabLst>
            </a:pPr>
            <a:r>
              <a:rPr sz="3200" spc="-15" dirty="0">
                <a:latin typeface="Calibri"/>
                <a:cs typeface="Calibri"/>
              </a:rPr>
              <a:t>For </a:t>
            </a:r>
            <a:r>
              <a:rPr sz="3200" dirty="0">
                <a:latin typeface="Calibri"/>
                <a:cs typeface="Calibri"/>
              </a:rPr>
              <a:t>a </a:t>
            </a:r>
            <a:r>
              <a:rPr sz="3200" spc="-15" dirty="0">
                <a:latin typeface="Calibri"/>
                <a:cs typeface="Calibri"/>
              </a:rPr>
              <a:t>uniform </a:t>
            </a:r>
            <a:r>
              <a:rPr sz="3200" spc="-10" dirty="0">
                <a:latin typeface="Calibri"/>
                <a:cs typeface="Calibri"/>
              </a:rPr>
              <a:t>circular</a:t>
            </a:r>
            <a:r>
              <a:rPr sz="3200" spc="55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motion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776476" y="3500628"/>
            <a:ext cx="1402418" cy="103155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682571" y="3506355"/>
            <a:ext cx="3425907" cy="268870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735329"/>
            <a:ext cx="1751964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b="1" spc="-5" dirty="0">
                <a:solidFill>
                  <a:srgbClr val="FF0000"/>
                </a:solidFill>
                <a:latin typeface="Calibri"/>
                <a:cs typeface="Calibri"/>
              </a:rPr>
              <a:t>Acitivity</a:t>
            </a:r>
            <a:endParaRPr sz="40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654297" y="229869"/>
            <a:ext cx="4955540" cy="4049395"/>
          </a:xfrm>
          <a:prstGeom prst="rect">
            <a:avLst/>
          </a:prstGeom>
        </p:spPr>
        <p:txBody>
          <a:bodyPr vert="horz" wrap="square" lIns="0" tIns="79375" rIns="0" bIns="0" rtlCol="0">
            <a:spAutoFit/>
          </a:bodyPr>
          <a:lstStyle/>
          <a:p>
            <a:pPr marL="355600" marR="5080" indent="-342900" algn="just">
              <a:lnSpc>
                <a:spcPct val="80000"/>
              </a:lnSpc>
              <a:spcBef>
                <a:spcPts val="625"/>
              </a:spcBef>
              <a:buFont typeface="Arial"/>
              <a:buChar char="•"/>
              <a:tabLst>
                <a:tab pos="355600" algn="l"/>
              </a:tabLst>
            </a:pPr>
            <a:r>
              <a:rPr sz="2200" spc="-45" dirty="0">
                <a:latin typeface="Times New Roman"/>
                <a:cs typeface="Times New Roman"/>
              </a:rPr>
              <a:t>Take </a:t>
            </a:r>
            <a:r>
              <a:rPr sz="2200" spc="-5" dirty="0">
                <a:latin typeface="Times New Roman"/>
                <a:cs typeface="Times New Roman"/>
              </a:rPr>
              <a:t>a piece </a:t>
            </a:r>
            <a:r>
              <a:rPr sz="2200" dirty="0">
                <a:latin typeface="Times New Roman"/>
                <a:cs typeface="Times New Roman"/>
              </a:rPr>
              <a:t>of </a:t>
            </a:r>
            <a:r>
              <a:rPr sz="2200" spc="-5" dirty="0">
                <a:latin typeface="Times New Roman"/>
                <a:cs typeface="Times New Roman"/>
              </a:rPr>
              <a:t>thread and tie a small  piece </a:t>
            </a:r>
            <a:r>
              <a:rPr sz="2200" dirty="0">
                <a:latin typeface="Times New Roman"/>
                <a:cs typeface="Times New Roman"/>
              </a:rPr>
              <a:t>of </a:t>
            </a:r>
            <a:r>
              <a:rPr sz="2200" spc="-5" dirty="0">
                <a:latin typeface="Times New Roman"/>
                <a:cs typeface="Times New Roman"/>
              </a:rPr>
              <a:t>stone at one of its ends. Move  the stone </a:t>
            </a:r>
            <a:r>
              <a:rPr sz="2200" spc="-10" dirty="0">
                <a:latin typeface="Times New Roman"/>
                <a:cs typeface="Times New Roman"/>
              </a:rPr>
              <a:t>to </a:t>
            </a:r>
            <a:r>
              <a:rPr sz="2200" spc="-5" dirty="0">
                <a:latin typeface="Times New Roman"/>
                <a:cs typeface="Times New Roman"/>
              </a:rPr>
              <a:t>describe a circular path with  constant speed </a:t>
            </a:r>
            <a:r>
              <a:rPr sz="2200" spc="-10" dirty="0">
                <a:latin typeface="Times New Roman"/>
                <a:cs typeface="Times New Roman"/>
              </a:rPr>
              <a:t>by </a:t>
            </a:r>
            <a:r>
              <a:rPr sz="2200" spc="-5" dirty="0">
                <a:latin typeface="Times New Roman"/>
                <a:cs typeface="Times New Roman"/>
              </a:rPr>
              <a:t>holding the thread </a:t>
            </a:r>
            <a:r>
              <a:rPr sz="2200" spc="-20" dirty="0">
                <a:latin typeface="Times New Roman"/>
                <a:cs typeface="Times New Roman"/>
              </a:rPr>
              <a:t>at  </a:t>
            </a:r>
            <a:r>
              <a:rPr sz="2200" spc="-5" dirty="0">
                <a:latin typeface="Times New Roman"/>
                <a:cs typeface="Times New Roman"/>
              </a:rPr>
              <a:t>the other</a:t>
            </a:r>
            <a:r>
              <a:rPr sz="2200" spc="1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end.</a:t>
            </a:r>
            <a:endParaRPr sz="2200">
              <a:latin typeface="Times New Roman"/>
              <a:cs typeface="Times New Roman"/>
            </a:endParaRPr>
          </a:p>
          <a:p>
            <a:pPr marL="355600" marR="6985" indent="-342900" algn="just">
              <a:lnSpc>
                <a:spcPct val="80000"/>
              </a:lnSpc>
              <a:spcBef>
                <a:spcPts val="525"/>
              </a:spcBef>
              <a:buFont typeface="Arial"/>
              <a:buChar char="•"/>
              <a:tabLst>
                <a:tab pos="355600" algn="l"/>
              </a:tabLst>
            </a:pPr>
            <a:r>
              <a:rPr sz="2200" spc="-40" dirty="0">
                <a:latin typeface="Times New Roman"/>
                <a:cs typeface="Times New Roman"/>
              </a:rPr>
              <a:t>Now, </a:t>
            </a:r>
            <a:r>
              <a:rPr sz="2200" spc="-5" dirty="0">
                <a:latin typeface="Times New Roman"/>
                <a:cs typeface="Times New Roman"/>
              </a:rPr>
              <a:t>let the stone </a:t>
            </a:r>
            <a:r>
              <a:rPr sz="2200" spc="-10" dirty="0">
                <a:latin typeface="Times New Roman"/>
                <a:cs typeface="Times New Roman"/>
              </a:rPr>
              <a:t>go </a:t>
            </a:r>
            <a:r>
              <a:rPr sz="2200" spc="-5" dirty="0">
                <a:latin typeface="Times New Roman"/>
                <a:cs typeface="Times New Roman"/>
              </a:rPr>
              <a:t>by releasing the  thread.</a:t>
            </a:r>
            <a:endParaRPr sz="2200">
              <a:latin typeface="Times New Roman"/>
              <a:cs typeface="Times New Roman"/>
            </a:endParaRPr>
          </a:p>
          <a:p>
            <a:pPr marL="355600" marR="5080" indent="-342900" algn="just">
              <a:lnSpc>
                <a:spcPct val="80000"/>
              </a:lnSpc>
              <a:spcBef>
                <a:spcPts val="530"/>
              </a:spcBef>
              <a:buFont typeface="Arial"/>
              <a:buChar char="•"/>
              <a:tabLst>
                <a:tab pos="355600" algn="l"/>
              </a:tabLst>
            </a:pPr>
            <a:r>
              <a:rPr sz="2200" spc="-5" dirty="0">
                <a:latin typeface="Times New Roman"/>
                <a:cs typeface="Times New Roman"/>
              </a:rPr>
              <a:t>Repeat the </a:t>
            </a:r>
            <a:r>
              <a:rPr sz="2200" dirty="0">
                <a:latin typeface="Times New Roman"/>
                <a:cs typeface="Times New Roman"/>
              </a:rPr>
              <a:t>activity </a:t>
            </a:r>
            <a:r>
              <a:rPr sz="2200" spc="-5" dirty="0">
                <a:latin typeface="Times New Roman"/>
                <a:cs typeface="Times New Roman"/>
              </a:rPr>
              <a:t>for a few times by  releasing the stone at </a:t>
            </a:r>
            <a:r>
              <a:rPr sz="2200" spc="-10" dirty="0">
                <a:latin typeface="Times New Roman"/>
                <a:cs typeface="Times New Roman"/>
              </a:rPr>
              <a:t>different </a:t>
            </a:r>
            <a:r>
              <a:rPr sz="2200" spc="-5" dirty="0">
                <a:latin typeface="Times New Roman"/>
                <a:cs typeface="Times New Roman"/>
              </a:rPr>
              <a:t>positions  </a:t>
            </a:r>
            <a:r>
              <a:rPr sz="2200" dirty="0">
                <a:latin typeface="Times New Roman"/>
                <a:cs typeface="Times New Roman"/>
              </a:rPr>
              <a:t>of </a:t>
            </a:r>
            <a:r>
              <a:rPr sz="2200" spc="-5" dirty="0">
                <a:latin typeface="Times New Roman"/>
                <a:cs typeface="Times New Roman"/>
              </a:rPr>
              <a:t>the circular path, check whether the  direction in which </a:t>
            </a:r>
            <a:r>
              <a:rPr sz="2200" spc="-10" dirty="0">
                <a:latin typeface="Times New Roman"/>
                <a:cs typeface="Times New Roman"/>
              </a:rPr>
              <a:t>the </a:t>
            </a:r>
            <a:r>
              <a:rPr sz="2200" spc="-5" dirty="0">
                <a:latin typeface="Times New Roman"/>
                <a:cs typeface="Times New Roman"/>
              </a:rPr>
              <a:t>stone </a:t>
            </a:r>
            <a:r>
              <a:rPr sz="2200" spc="-10" dirty="0">
                <a:latin typeface="Times New Roman"/>
                <a:cs typeface="Times New Roman"/>
              </a:rPr>
              <a:t>moves  </a:t>
            </a:r>
            <a:r>
              <a:rPr sz="2200" spc="-5" dirty="0">
                <a:latin typeface="Times New Roman"/>
                <a:cs typeface="Times New Roman"/>
              </a:rPr>
              <a:t>remains the </a:t>
            </a:r>
            <a:r>
              <a:rPr sz="2200" spc="-10" dirty="0">
                <a:latin typeface="Times New Roman"/>
                <a:cs typeface="Times New Roman"/>
              </a:rPr>
              <a:t>same </a:t>
            </a:r>
            <a:r>
              <a:rPr sz="2200" dirty="0">
                <a:latin typeface="Times New Roman"/>
                <a:cs typeface="Times New Roman"/>
              </a:rPr>
              <a:t>or</a:t>
            </a:r>
            <a:r>
              <a:rPr sz="2200" spc="5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not.</a:t>
            </a:r>
            <a:endParaRPr sz="2200">
              <a:latin typeface="Times New Roman"/>
              <a:cs typeface="Times New Roman"/>
            </a:endParaRPr>
          </a:p>
          <a:p>
            <a:pPr marL="355600" indent="-342900">
              <a:lnSpc>
                <a:spcPts val="2375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200" spc="-60" dirty="0">
                <a:latin typeface="Times New Roman"/>
                <a:cs typeface="Times New Roman"/>
              </a:rPr>
              <a:t>OBSERVATION- </a:t>
            </a:r>
            <a:r>
              <a:rPr sz="2200" spc="-5" dirty="0">
                <a:latin typeface="Times New Roman"/>
                <a:cs typeface="Times New Roman"/>
              </a:rPr>
              <a:t>on </a:t>
            </a:r>
            <a:r>
              <a:rPr sz="2200" dirty="0">
                <a:latin typeface="Times New Roman"/>
                <a:cs typeface="Times New Roman"/>
              </a:rPr>
              <a:t>being </a:t>
            </a:r>
            <a:r>
              <a:rPr sz="2200" spc="-5" dirty="0">
                <a:latin typeface="Times New Roman"/>
                <a:cs typeface="Times New Roman"/>
              </a:rPr>
              <a:t>released</a:t>
            </a:r>
            <a:r>
              <a:rPr sz="2200" spc="-21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the</a:t>
            </a:r>
            <a:endParaRPr sz="2200">
              <a:latin typeface="Times New Roman"/>
              <a:cs typeface="Times New Roman"/>
            </a:endParaRPr>
          </a:p>
          <a:p>
            <a:pPr marL="355600">
              <a:lnSpc>
                <a:spcPts val="2375"/>
              </a:lnSpc>
              <a:tabLst>
                <a:tab pos="1198245" algn="l"/>
                <a:tab pos="2179955" algn="l"/>
                <a:tab pos="3054350" algn="l"/>
                <a:tab pos="3429635" algn="l"/>
                <a:tab pos="4521200" algn="l"/>
              </a:tabLst>
            </a:pPr>
            <a:r>
              <a:rPr sz="2200" spc="-5" dirty="0">
                <a:latin typeface="Times New Roman"/>
                <a:cs typeface="Times New Roman"/>
              </a:rPr>
              <a:t>stone	moves	along	a	straight	line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654297" y="4187190"/>
            <a:ext cx="4953635" cy="1767205"/>
          </a:xfrm>
          <a:prstGeom prst="rect">
            <a:avLst/>
          </a:prstGeom>
        </p:spPr>
        <p:txBody>
          <a:bodyPr vert="horz" wrap="square" lIns="0" tIns="79375" rIns="0" bIns="0" rtlCol="0">
            <a:spAutoFit/>
          </a:bodyPr>
          <a:lstStyle/>
          <a:p>
            <a:pPr marL="355600" marR="5080" algn="just">
              <a:lnSpc>
                <a:spcPct val="80000"/>
              </a:lnSpc>
              <a:spcBef>
                <a:spcPts val="625"/>
              </a:spcBef>
            </a:pPr>
            <a:r>
              <a:rPr sz="2200" spc="-5" dirty="0">
                <a:latin typeface="Times New Roman"/>
                <a:cs typeface="Times New Roman"/>
              </a:rPr>
              <a:t>tangential to the circular </a:t>
            </a:r>
            <a:r>
              <a:rPr sz="2200" dirty="0">
                <a:latin typeface="Times New Roman"/>
                <a:cs typeface="Times New Roman"/>
              </a:rPr>
              <a:t>path. </a:t>
            </a:r>
            <a:r>
              <a:rPr sz="2200" spc="-5" dirty="0">
                <a:latin typeface="Times New Roman"/>
                <a:cs typeface="Times New Roman"/>
              </a:rPr>
              <a:t>This  shows </a:t>
            </a:r>
            <a:r>
              <a:rPr sz="2200" spc="-10" dirty="0">
                <a:latin typeface="Times New Roman"/>
                <a:cs typeface="Times New Roman"/>
              </a:rPr>
              <a:t>that </a:t>
            </a:r>
            <a:r>
              <a:rPr sz="2200" spc="-5" dirty="0">
                <a:latin typeface="Times New Roman"/>
                <a:cs typeface="Times New Roman"/>
              </a:rPr>
              <a:t>the direction </a:t>
            </a:r>
            <a:r>
              <a:rPr sz="2200" dirty="0">
                <a:latin typeface="Times New Roman"/>
                <a:cs typeface="Times New Roman"/>
              </a:rPr>
              <a:t>of </a:t>
            </a:r>
            <a:r>
              <a:rPr sz="2200" spc="-10" dirty="0">
                <a:latin typeface="Times New Roman"/>
                <a:cs typeface="Times New Roman"/>
              </a:rPr>
              <a:t>motion  </a:t>
            </a:r>
            <a:r>
              <a:rPr sz="2200" spc="-5" dirty="0">
                <a:latin typeface="Times New Roman"/>
                <a:cs typeface="Times New Roman"/>
              </a:rPr>
              <a:t>changed at every point </a:t>
            </a:r>
            <a:r>
              <a:rPr sz="2200" spc="-10" dirty="0">
                <a:latin typeface="Times New Roman"/>
                <a:cs typeface="Times New Roman"/>
              </a:rPr>
              <a:t>when </a:t>
            </a:r>
            <a:r>
              <a:rPr sz="2200" spc="-5" dirty="0">
                <a:latin typeface="Times New Roman"/>
                <a:cs typeface="Times New Roman"/>
              </a:rPr>
              <a:t>the stone  was moving along the circular</a:t>
            </a:r>
            <a:r>
              <a:rPr sz="2200" spc="4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path.</a:t>
            </a:r>
            <a:endParaRPr sz="2200">
              <a:latin typeface="Times New Roman"/>
              <a:cs typeface="Times New Roman"/>
            </a:endParaRPr>
          </a:p>
          <a:p>
            <a:pPr marL="355600" indent="-342900" algn="just">
              <a:lnSpc>
                <a:spcPts val="2370"/>
              </a:lnSpc>
              <a:buFont typeface="Arial"/>
              <a:buChar char="•"/>
              <a:tabLst>
                <a:tab pos="355600" algn="l"/>
              </a:tabLst>
            </a:pPr>
            <a:r>
              <a:rPr sz="2200" spc="-5" dirty="0">
                <a:latin typeface="Times New Roman"/>
                <a:cs typeface="Times New Roman"/>
              </a:rPr>
              <a:t>Uniform </a:t>
            </a:r>
            <a:r>
              <a:rPr sz="2200" dirty="0">
                <a:latin typeface="Times New Roman"/>
                <a:cs typeface="Times New Roman"/>
              </a:rPr>
              <a:t>circular motion </a:t>
            </a:r>
            <a:r>
              <a:rPr sz="2200" spc="-5" dirty="0">
                <a:latin typeface="Times New Roman"/>
                <a:cs typeface="Times New Roman"/>
              </a:rPr>
              <a:t>is</a:t>
            </a:r>
            <a:r>
              <a:rPr sz="2200" spc="459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an</a:t>
            </a:r>
            <a:endParaRPr sz="2200">
              <a:latin typeface="Times New Roman"/>
              <a:cs typeface="Times New Roman"/>
            </a:endParaRPr>
          </a:p>
          <a:p>
            <a:pPr marL="355600" algn="just">
              <a:lnSpc>
                <a:spcPts val="2370"/>
              </a:lnSpc>
            </a:pPr>
            <a:r>
              <a:rPr sz="2200" spc="-5" dirty="0">
                <a:latin typeface="Times New Roman"/>
                <a:cs typeface="Times New Roman"/>
              </a:rPr>
              <a:t>accelerated</a:t>
            </a:r>
            <a:r>
              <a:rPr sz="2200" spc="2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motion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21217" y="1993054"/>
            <a:ext cx="3272879" cy="412298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63" y="914400"/>
            <a:ext cx="8143875" cy="5181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006475" marR="5080" indent="-757555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Motion is </a:t>
            </a:r>
            <a:r>
              <a:rPr spc="-15" dirty="0"/>
              <a:t>defined </a:t>
            </a:r>
            <a:r>
              <a:rPr spc="-5" dirty="0"/>
              <a:t>as the </a:t>
            </a:r>
            <a:r>
              <a:rPr spc="-10" dirty="0"/>
              <a:t>change </a:t>
            </a:r>
            <a:r>
              <a:rPr spc="-5" dirty="0"/>
              <a:t>in  </a:t>
            </a:r>
            <a:r>
              <a:rPr spc="-10" dirty="0"/>
              <a:t>position </a:t>
            </a:r>
            <a:r>
              <a:rPr spc="-5" dirty="0"/>
              <a:t>of </a:t>
            </a:r>
            <a:r>
              <a:rPr spc="-10" dirty="0"/>
              <a:t>body </a:t>
            </a:r>
            <a:r>
              <a:rPr spc="-5" dirty="0"/>
              <a:t>with</a:t>
            </a:r>
            <a:r>
              <a:rPr spc="10" dirty="0"/>
              <a:t> </a:t>
            </a:r>
            <a:r>
              <a:rPr spc="-5" dirty="0"/>
              <a:t>time.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619453"/>
            <a:ext cx="8072755" cy="37757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 algn="just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5600" algn="l"/>
              </a:tabLst>
            </a:pPr>
            <a:r>
              <a:rPr sz="3000" spc="-100" dirty="0">
                <a:latin typeface="Times New Roman"/>
                <a:cs typeface="Times New Roman"/>
              </a:rPr>
              <a:t>To </a:t>
            </a:r>
            <a:r>
              <a:rPr sz="3000" spc="-5" dirty="0">
                <a:latin typeface="Times New Roman"/>
                <a:cs typeface="Times New Roman"/>
              </a:rPr>
              <a:t>describe </a:t>
            </a:r>
            <a:r>
              <a:rPr sz="3000" dirty="0">
                <a:latin typeface="Times New Roman"/>
                <a:cs typeface="Times New Roman"/>
              </a:rPr>
              <a:t>the </a:t>
            </a:r>
            <a:r>
              <a:rPr sz="3000" spc="-5" dirty="0">
                <a:latin typeface="Times New Roman"/>
                <a:cs typeface="Times New Roman"/>
              </a:rPr>
              <a:t>position </a:t>
            </a:r>
            <a:r>
              <a:rPr sz="3000" dirty="0">
                <a:latin typeface="Times New Roman"/>
                <a:cs typeface="Times New Roman"/>
              </a:rPr>
              <a:t>(location) </a:t>
            </a:r>
            <a:r>
              <a:rPr sz="3000" spc="-5" dirty="0">
                <a:latin typeface="Times New Roman"/>
                <a:cs typeface="Times New Roman"/>
              </a:rPr>
              <a:t>of an </a:t>
            </a:r>
            <a:r>
              <a:rPr sz="3000" dirty="0">
                <a:latin typeface="Times New Roman"/>
                <a:cs typeface="Times New Roman"/>
              </a:rPr>
              <a:t>object we  need </a:t>
            </a:r>
            <a:r>
              <a:rPr sz="3000" spc="-5" dirty="0">
                <a:latin typeface="Times New Roman"/>
                <a:cs typeface="Times New Roman"/>
              </a:rPr>
              <a:t>to specify </a:t>
            </a:r>
            <a:r>
              <a:rPr sz="3000" dirty="0">
                <a:latin typeface="Times New Roman"/>
                <a:cs typeface="Times New Roman"/>
              </a:rPr>
              <a:t>a </a:t>
            </a:r>
            <a:r>
              <a:rPr sz="3000" spc="-5" dirty="0">
                <a:latin typeface="Times New Roman"/>
                <a:cs typeface="Times New Roman"/>
              </a:rPr>
              <a:t>reference </a:t>
            </a:r>
            <a:r>
              <a:rPr sz="3000" dirty="0">
                <a:latin typeface="Times New Roman"/>
                <a:cs typeface="Times New Roman"/>
              </a:rPr>
              <a:t>point </a:t>
            </a:r>
            <a:r>
              <a:rPr sz="3000" spc="-5" dirty="0">
                <a:latin typeface="Times New Roman"/>
                <a:cs typeface="Times New Roman"/>
              </a:rPr>
              <a:t>called </a:t>
            </a:r>
            <a:r>
              <a:rPr sz="3000" dirty="0">
                <a:latin typeface="Times New Roman"/>
                <a:cs typeface="Times New Roman"/>
              </a:rPr>
              <a:t>the</a:t>
            </a:r>
            <a:r>
              <a:rPr sz="3000" spc="145" dirty="0">
                <a:latin typeface="Times New Roman"/>
                <a:cs typeface="Times New Roman"/>
              </a:rPr>
              <a:t> </a:t>
            </a:r>
            <a:r>
              <a:rPr sz="3000" spc="-5" dirty="0">
                <a:latin typeface="Times New Roman"/>
                <a:cs typeface="Times New Roman"/>
              </a:rPr>
              <a:t>origin.</a:t>
            </a:r>
            <a:endParaRPr sz="3000">
              <a:latin typeface="Times New Roman"/>
              <a:cs typeface="Times New Roman"/>
            </a:endParaRPr>
          </a:p>
          <a:p>
            <a:pPr marL="355600" marR="5715" indent="-342900" algn="just">
              <a:lnSpc>
                <a:spcPct val="100000"/>
              </a:lnSpc>
              <a:spcBef>
                <a:spcPts val="725"/>
              </a:spcBef>
              <a:buFont typeface="Arial"/>
              <a:buChar char="•"/>
              <a:tabLst>
                <a:tab pos="355600" algn="l"/>
              </a:tabLst>
            </a:pPr>
            <a:r>
              <a:rPr sz="3000" dirty="0">
                <a:latin typeface="Times New Roman"/>
                <a:cs typeface="Times New Roman"/>
              </a:rPr>
              <a:t>Let </a:t>
            </a:r>
            <a:r>
              <a:rPr sz="3000" spc="-5" dirty="0">
                <a:latin typeface="Times New Roman"/>
                <a:cs typeface="Times New Roman"/>
              </a:rPr>
              <a:t>us assume </a:t>
            </a:r>
            <a:r>
              <a:rPr sz="3000" dirty="0">
                <a:latin typeface="Times New Roman"/>
                <a:cs typeface="Times New Roman"/>
              </a:rPr>
              <a:t>that a school </a:t>
            </a:r>
            <a:r>
              <a:rPr sz="3000" spc="-5" dirty="0">
                <a:latin typeface="Times New Roman"/>
                <a:cs typeface="Times New Roman"/>
              </a:rPr>
              <a:t>in </a:t>
            </a:r>
            <a:r>
              <a:rPr sz="3000" dirty="0">
                <a:latin typeface="Times New Roman"/>
                <a:cs typeface="Times New Roman"/>
              </a:rPr>
              <a:t>a village </a:t>
            </a:r>
            <a:r>
              <a:rPr sz="3000" spc="-10" dirty="0">
                <a:latin typeface="Times New Roman"/>
                <a:cs typeface="Times New Roman"/>
              </a:rPr>
              <a:t>is </a:t>
            </a:r>
            <a:r>
              <a:rPr sz="3000" dirty="0">
                <a:latin typeface="Times New Roman"/>
                <a:cs typeface="Times New Roman"/>
              </a:rPr>
              <a:t>2 km  north </a:t>
            </a:r>
            <a:r>
              <a:rPr sz="3000" spc="-5" dirty="0">
                <a:latin typeface="Times New Roman"/>
                <a:cs typeface="Times New Roman"/>
              </a:rPr>
              <a:t>of </a:t>
            </a:r>
            <a:r>
              <a:rPr sz="3000" dirty="0">
                <a:latin typeface="Times New Roman"/>
                <a:cs typeface="Times New Roman"/>
              </a:rPr>
              <a:t>the railway </a:t>
            </a:r>
            <a:r>
              <a:rPr sz="3000" spc="-5" dirty="0">
                <a:latin typeface="Times New Roman"/>
                <a:cs typeface="Times New Roman"/>
              </a:rPr>
              <a:t>station. </a:t>
            </a:r>
            <a:r>
              <a:rPr sz="3000" spc="-125" dirty="0">
                <a:latin typeface="Times New Roman"/>
                <a:cs typeface="Times New Roman"/>
              </a:rPr>
              <a:t>We </a:t>
            </a:r>
            <a:r>
              <a:rPr sz="3000" dirty="0">
                <a:latin typeface="Times New Roman"/>
                <a:cs typeface="Times New Roman"/>
              </a:rPr>
              <a:t>have specified the  position </a:t>
            </a:r>
            <a:r>
              <a:rPr sz="3000" spc="-5" dirty="0">
                <a:latin typeface="Times New Roman"/>
                <a:cs typeface="Times New Roman"/>
              </a:rPr>
              <a:t>of the school with </a:t>
            </a:r>
            <a:r>
              <a:rPr sz="3000" dirty="0">
                <a:latin typeface="Times New Roman"/>
                <a:cs typeface="Times New Roman"/>
              </a:rPr>
              <a:t>respect </a:t>
            </a:r>
            <a:r>
              <a:rPr sz="3000" spc="-10" dirty="0">
                <a:latin typeface="Times New Roman"/>
                <a:cs typeface="Times New Roman"/>
              </a:rPr>
              <a:t>to </a:t>
            </a:r>
            <a:r>
              <a:rPr sz="3000" spc="-5" dirty="0">
                <a:latin typeface="Times New Roman"/>
                <a:cs typeface="Times New Roman"/>
              </a:rPr>
              <a:t>the </a:t>
            </a:r>
            <a:r>
              <a:rPr sz="3000" dirty="0">
                <a:latin typeface="Times New Roman"/>
                <a:cs typeface="Times New Roman"/>
              </a:rPr>
              <a:t>railway  station. </a:t>
            </a:r>
            <a:r>
              <a:rPr sz="3000" spc="-5" dirty="0">
                <a:latin typeface="Times New Roman"/>
                <a:cs typeface="Times New Roman"/>
              </a:rPr>
              <a:t>In this </a:t>
            </a:r>
            <a:r>
              <a:rPr sz="3000" dirty="0">
                <a:latin typeface="Times New Roman"/>
                <a:cs typeface="Times New Roman"/>
              </a:rPr>
              <a:t>example, the railway </a:t>
            </a:r>
            <a:r>
              <a:rPr sz="3000" spc="-5" dirty="0">
                <a:latin typeface="Times New Roman"/>
                <a:cs typeface="Times New Roman"/>
              </a:rPr>
              <a:t>station </a:t>
            </a:r>
            <a:r>
              <a:rPr sz="3000" spc="-10" dirty="0">
                <a:latin typeface="Times New Roman"/>
                <a:cs typeface="Times New Roman"/>
              </a:rPr>
              <a:t>is </a:t>
            </a:r>
            <a:r>
              <a:rPr sz="3000" dirty="0">
                <a:latin typeface="Times New Roman"/>
                <a:cs typeface="Times New Roman"/>
              </a:rPr>
              <a:t>the  reference point. </a:t>
            </a:r>
            <a:r>
              <a:rPr sz="3000" spc="-120" dirty="0">
                <a:latin typeface="Times New Roman"/>
                <a:cs typeface="Times New Roman"/>
              </a:rPr>
              <a:t>We </a:t>
            </a:r>
            <a:r>
              <a:rPr sz="3000" dirty="0">
                <a:latin typeface="Times New Roman"/>
                <a:cs typeface="Times New Roman"/>
              </a:rPr>
              <a:t>could have </a:t>
            </a:r>
            <a:r>
              <a:rPr sz="3000" spc="-5" dirty="0">
                <a:latin typeface="Times New Roman"/>
                <a:cs typeface="Times New Roman"/>
              </a:rPr>
              <a:t>also </a:t>
            </a:r>
            <a:r>
              <a:rPr sz="3000" dirty="0">
                <a:latin typeface="Times New Roman"/>
                <a:cs typeface="Times New Roman"/>
              </a:rPr>
              <a:t>chosen other  reference </a:t>
            </a:r>
            <a:r>
              <a:rPr sz="3000" spc="-5" dirty="0">
                <a:latin typeface="Times New Roman"/>
                <a:cs typeface="Times New Roman"/>
              </a:rPr>
              <a:t>points according to our</a:t>
            </a:r>
            <a:r>
              <a:rPr sz="3000" spc="90" dirty="0">
                <a:latin typeface="Times New Roman"/>
                <a:cs typeface="Times New Roman"/>
              </a:rPr>
              <a:t> </a:t>
            </a:r>
            <a:r>
              <a:rPr sz="3000" spc="-5" dirty="0">
                <a:latin typeface="Times New Roman"/>
                <a:cs typeface="Times New Roman"/>
              </a:rPr>
              <a:t>convenience.</a:t>
            </a:r>
            <a:endParaRPr sz="300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1028343"/>
            <a:ext cx="8153400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Concept </a:t>
            </a:r>
            <a:r>
              <a:rPr lang="en-US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of Rest and Motion </a:t>
            </a:r>
            <a:endParaRPr lang="en-US" sz="28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A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body is said to be in rest if its position does not vary with respect Rest to a given referral point as time passes.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Motion: A body is said to be in motion if there is a continues change in its position with respect to a given referral as time passes.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Concept of rest and motion is related to referral change in position so a single object can be at rest or motion same time with different referral points.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If we consider a single object as referral point and consider it as rest, as a absolute point any object which is at rest with respect to that point is considered at rest and same case with motion.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In general we consider Earth as absolute point considering it at rest, Although It is in motion with respect to Sun and other planets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609600"/>
            <a:ext cx="80772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Distance And Displacement </a:t>
            </a:r>
          </a:p>
          <a:p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The actual path covered during motion of The Change in position made during a body It is needed not to be the Shortest path between two points It is the 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Scalar 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quantity as It does not have any particular direction motion of a body is known as displacement It is the shortest path between initial and final position It is a vector quantity as it is always directed.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457200"/>
            <a:ext cx="79248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Concept of </a:t>
            </a:r>
            <a:r>
              <a:rPr lang="en-US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Rate of Motion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: </a:t>
            </a:r>
          </a:p>
          <a:p>
            <a:r>
              <a:rPr lang="en-US" sz="3200" dirty="0" smtClean="0">
                <a:latin typeface="Arial" pitchFamily="34" charset="0"/>
                <a:cs typeface="Arial" pitchFamily="34" charset="0"/>
              </a:rPr>
              <a:t>Rate 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is defined as ratio of change in two quantities Rate is of two types . Average Rate of quantity A with respect to B net change in 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A net 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change in B .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lnstantaneous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Rate is rate at an Instant that is for very short interval of time. .Speed, Velocity and Acceleration are examples of Rate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. Speed=Distance/Time</a:t>
            </a:r>
          </a:p>
          <a:p>
            <a:r>
              <a:rPr lang="en-US" sz="3200" dirty="0" smtClean="0">
                <a:latin typeface="Arial" pitchFamily="34" charset="0"/>
                <a:cs typeface="Arial" pitchFamily="34" charset="0"/>
              </a:rPr>
              <a:t>Average Speed =Total Distance Travelled/Total Time Taken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36193" y="461899"/>
            <a:ext cx="767651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-15" dirty="0"/>
              <a:t>Uniform </a:t>
            </a:r>
            <a:r>
              <a:rPr sz="4400" dirty="0"/>
              <a:t>and non </a:t>
            </a:r>
            <a:r>
              <a:rPr sz="4400" spc="-15" dirty="0"/>
              <a:t>Uniform</a:t>
            </a:r>
            <a:r>
              <a:rPr sz="4400" dirty="0"/>
              <a:t> motion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535940" y="1607261"/>
            <a:ext cx="8063865" cy="30511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194945" indent="-342900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15" dirty="0">
                <a:latin typeface="Calibri"/>
                <a:cs typeface="Calibri"/>
              </a:rPr>
              <a:t>Uniform </a:t>
            </a:r>
            <a:r>
              <a:rPr sz="3200" spc="-5" dirty="0">
                <a:latin typeface="Calibri"/>
                <a:cs typeface="Calibri"/>
              </a:rPr>
              <a:t>Motion- </a:t>
            </a:r>
            <a:r>
              <a:rPr sz="3200" dirty="0">
                <a:latin typeface="Calibri"/>
                <a:cs typeface="Calibri"/>
              </a:rPr>
              <a:t>If a </a:t>
            </a:r>
            <a:r>
              <a:rPr sz="3200" spc="-5" dirty="0">
                <a:latin typeface="Calibri"/>
                <a:cs typeface="Calibri"/>
              </a:rPr>
              <a:t>body </a:t>
            </a:r>
            <a:r>
              <a:rPr sz="3200" spc="-20" dirty="0">
                <a:latin typeface="Calibri"/>
                <a:cs typeface="Calibri"/>
              </a:rPr>
              <a:t>travels </a:t>
            </a:r>
            <a:r>
              <a:rPr sz="3200" spc="-5" dirty="0">
                <a:latin typeface="Calibri"/>
                <a:cs typeface="Calibri"/>
              </a:rPr>
              <a:t>equal  </a:t>
            </a:r>
            <a:r>
              <a:rPr sz="3200" spc="-15" dirty="0">
                <a:latin typeface="Calibri"/>
                <a:cs typeface="Calibri"/>
              </a:rPr>
              <a:t>distance </a:t>
            </a:r>
            <a:r>
              <a:rPr sz="3200" dirty="0">
                <a:latin typeface="Calibri"/>
                <a:cs typeface="Calibri"/>
              </a:rPr>
              <a:t>in </a:t>
            </a:r>
            <a:r>
              <a:rPr sz="3200" spc="-5" dirty="0">
                <a:latin typeface="Calibri"/>
                <a:cs typeface="Calibri"/>
              </a:rPr>
              <a:t>equal </a:t>
            </a:r>
            <a:r>
              <a:rPr sz="3200" spc="-10" dirty="0">
                <a:latin typeface="Calibri"/>
                <a:cs typeface="Calibri"/>
              </a:rPr>
              <a:t>intervals </a:t>
            </a:r>
            <a:r>
              <a:rPr sz="3200" spc="5" dirty="0">
                <a:latin typeface="Calibri"/>
                <a:cs typeface="Calibri"/>
              </a:rPr>
              <a:t>of </a:t>
            </a:r>
            <a:r>
              <a:rPr sz="3200" dirty="0">
                <a:latin typeface="Calibri"/>
                <a:cs typeface="Calibri"/>
              </a:rPr>
              <a:t>time then it is in  </a:t>
            </a:r>
            <a:r>
              <a:rPr sz="3200" spc="-15" dirty="0">
                <a:latin typeface="Calibri"/>
                <a:cs typeface="Calibri"/>
              </a:rPr>
              <a:t>uniform</a:t>
            </a:r>
            <a:r>
              <a:rPr sz="3200" spc="2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motion</a:t>
            </a:r>
            <a:endParaRPr sz="3200">
              <a:latin typeface="Calibri"/>
              <a:cs typeface="Calibri"/>
            </a:endParaRPr>
          </a:p>
          <a:p>
            <a:pPr marL="355600" marR="508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10" dirty="0">
                <a:latin typeface="Calibri"/>
                <a:cs typeface="Calibri"/>
              </a:rPr>
              <a:t>Non-uniform </a:t>
            </a:r>
            <a:r>
              <a:rPr sz="3200" dirty="0">
                <a:latin typeface="Calibri"/>
                <a:cs typeface="Calibri"/>
              </a:rPr>
              <a:t>motion- If a </a:t>
            </a:r>
            <a:r>
              <a:rPr sz="3200" spc="-5" dirty="0">
                <a:latin typeface="Calibri"/>
                <a:cs typeface="Calibri"/>
              </a:rPr>
              <a:t>body </a:t>
            </a:r>
            <a:r>
              <a:rPr sz="3200" spc="-25" dirty="0">
                <a:latin typeface="Calibri"/>
                <a:cs typeface="Calibri"/>
              </a:rPr>
              <a:t>travels </a:t>
            </a:r>
            <a:r>
              <a:rPr sz="3200" dirty="0">
                <a:latin typeface="Calibri"/>
                <a:cs typeface="Calibri"/>
              </a:rPr>
              <a:t>unequal  </a:t>
            </a:r>
            <a:r>
              <a:rPr sz="3200" spc="-15" dirty="0">
                <a:latin typeface="Calibri"/>
                <a:cs typeface="Calibri"/>
              </a:rPr>
              <a:t>distance </a:t>
            </a:r>
            <a:r>
              <a:rPr sz="3200" dirty="0">
                <a:latin typeface="Calibri"/>
                <a:cs typeface="Calibri"/>
              </a:rPr>
              <a:t>in </a:t>
            </a:r>
            <a:r>
              <a:rPr sz="3200" spc="-5" dirty="0">
                <a:latin typeface="Calibri"/>
                <a:cs typeface="Calibri"/>
              </a:rPr>
              <a:t>equal </a:t>
            </a:r>
            <a:r>
              <a:rPr sz="3200" spc="-10" dirty="0">
                <a:latin typeface="Calibri"/>
                <a:cs typeface="Calibri"/>
              </a:rPr>
              <a:t>intervals </a:t>
            </a:r>
            <a:r>
              <a:rPr sz="3200" spc="5" dirty="0">
                <a:latin typeface="Calibri"/>
                <a:cs typeface="Calibri"/>
              </a:rPr>
              <a:t>of </a:t>
            </a:r>
            <a:r>
              <a:rPr sz="3200" dirty="0">
                <a:latin typeface="Calibri"/>
                <a:cs typeface="Calibri"/>
              </a:rPr>
              <a:t>time then it is in  </a:t>
            </a:r>
            <a:r>
              <a:rPr sz="3200" spc="-15" dirty="0">
                <a:latin typeface="Calibri"/>
                <a:cs typeface="Calibri"/>
              </a:rPr>
              <a:t>uniform</a:t>
            </a:r>
            <a:r>
              <a:rPr sz="3200" spc="2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motion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83233" y="461899"/>
            <a:ext cx="617791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-15" dirty="0"/>
              <a:t>Distance </a:t>
            </a:r>
            <a:r>
              <a:rPr sz="4400" dirty="0"/>
              <a:t>and</a:t>
            </a:r>
            <a:r>
              <a:rPr sz="4400" spc="-20" dirty="0"/>
              <a:t> </a:t>
            </a:r>
            <a:r>
              <a:rPr sz="4400" spc="-5" dirty="0"/>
              <a:t>Displacement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535940" y="1607261"/>
            <a:ext cx="8004809" cy="25634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126364" indent="-342900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10" dirty="0">
                <a:latin typeface="Calibri"/>
                <a:cs typeface="Calibri"/>
              </a:rPr>
              <a:t>Distance= </a:t>
            </a:r>
            <a:r>
              <a:rPr sz="3200" dirty="0">
                <a:latin typeface="Calibri"/>
                <a:cs typeface="Calibri"/>
              </a:rPr>
              <a:t>the </a:t>
            </a:r>
            <a:r>
              <a:rPr sz="3200" spc="-15" dirty="0">
                <a:latin typeface="Calibri"/>
                <a:cs typeface="Calibri"/>
              </a:rPr>
              <a:t>total </a:t>
            </a:r>
            <a:r>
              <a:rPr sz="3200" spc="-5" dirty="0">
                <a:latin typeface="Calibri"/>
                <a:cs typeface="Calibri"/>
              </a:rPr>
              <a:t>path length </a:t>
            </a:r>
            <a:r>
              <a:rPr sz="3200" spc="-15" dirty="0">
                <a:latin typeface="Calibri"/>
                <a:cs typeface="Calibri"/>
              </a:rPr>
              <a:t>covered </a:t>
            </a:r>
            <a:r>
              <a:rPr sz="3200" spc="-5" dirty="0">
                <a:latin typeface="Calibri"/>
                <a:cs typeface="Calibri"/>
              </a:rPr>
              <a:t>by </a:t>
            </a:r>
            <a:r>
              <a:rPr sz="3200" dirty="0">
                <a:latin typeface="Calibri"/>
                <a:cs typeface="Calibri"/>
              </a:rPr>
              <a:t>an  object </a:t>
            </a:r>
            <a:r>
              <a:rPr sz="3200" spc="-15" dirty="0">
                <a:latin typeface="Calibri"/>
                <a:cs typeface="Calibri"/>
              </a:rPr>
              <a:t>from </a:t>
            </a:r>
            <a:r>
              <a:rPr sz="3200" dirty="0">
                <a:latin typeface="Calibri"/>
                <a:cs typeface="Calibri"/>
              </a:rPr>
              <a:t>the </a:t>
            </a:r>
            <a:r>
              <a:rPr sz="3200" spc="-5" dirty="0">
                <a:latin typeface="Calibri"/>
                <a:cs typeface="Calibri"/>
              </a:rPr>
              <a:t>initial position </a:t>
            </a:r>
            <a:r>
              <a:rPr sz="3200" spc="-20" dirty="0">
                <a:latin typeface="Calibri"/>
                <a:cs typeface="Calibri"/>
              </a:rPr>
              <a:t>to </a:t>
            </a:r>
            <a:r>
              <a:rPr sz="3200" dirty="0">
                <a:latin typeface="Calibri"/>
                <a:cs typeface="Calibri"/>
              </a:rPr>
              <a:t>the </a:t>
            </a:r>
            <a:r>
              <a:rPr sz="3200" spc="-5" dirty="0">
                <a:latin typeface="Calibri"/>
                <a:cs typeface="Calibri"/>
              </a:rPr>
              <a:t>final  position</a:t>
            </a:r>
            <a:r>
              <a:rPr sz="3200" spc="2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.</a:t>
            </a:r>
            <a:endParaRPr sz="3200">
              <a:latin typeface="Calibri"/>
              <a:cs typeface="Calibri"/>
            </a:endParaRPr>
          </a:p>
          <a:p>
            <a:pPr marL="355600" marR="508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Calibri"/>
                <a:cs typeface="Calibri"/>
              </a:rPr>
              <a:t>Displacement= The </a:t>
            </a:r>
            <a:r>
              <a:rPr sz="3200" spc="-15" dirty="0">
                <a:latin typeface="Calibri"/>
                <a:cs typeface="Calibri"/>
              </a:rPr>
              <a:t>shortest </a:t>
            </a:r>
            <a:r>
              <a:rPr sz="3200" spc="-10" dirty="0">
                <a:latin typeface="Calibri"/>
                <a:cs typeface="Calibri"/>
              </a:rPr>
              <a:t>distance </a:t>
            </a:r>
            <a:r>
              <a:rPr sz="3200" spc="-5" dirty="0">
                <a:latin typeface="Calibri"/>
                <a:cs typeface="Calibri"/>
              </a:rPr>
              <a:t>between  </a:t>
            </a:r>
            <a:r>
              <a:rPr sz="3200" dirty="0">
                <a:latin typeface="Calibri"/>
                <a:cs typeface="Calibri"/>
              </a:rPr>
              <a:t>the </a:t>
            </a:r>
            <a:r>
              <a:rPr sz="3200" spc="-5" dirty="0">
                <a:latin typeface="Calibri"/>
                <a:cs typeface="Calibri"/>
              </a:rPr>
              <a:t>initial </a:t>
            </a:r>
            <a:r>
              <a:rPr sz="3200" dirty="0">
                <a:latin typeface="Calibri"/>
                <a:cs typeface="Calibri"/>
              </a:rPr>
              <a:t>and the </a:t>
            </a:r>
            <a:r>
              <a:rPr sz="3200" spc="-5" dirty="0">
                <a:latin typeface="Calibri"/>
                <a:cs typeface="Calibri"/>
              </a:rPr>
              <a:t>final</a:t>
            </a:r>
            <a:r>
              <a:rPr sz="3200" spc="90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position.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643127" y="4572000"/>
            <a:ext cx="3637788" cy="207111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882568" y="4473917"/>
            <a:ext cx="2016740" cy="198407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</TotalTime>
  <Words>1014</Words>
  <Application>Microsoft Office PowerPoint</Application>
  <PresentationFormat>On-screen Show (4:3)</PresentationFormat>
  <Paragraphs>76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SAINIK SCHOOL GOPALGANJ</vt:lpstr>
      <vt:lpstr>CHAPTER 8</vt:lpstr>
      <vt:lpstr>Slide 3</vt:lpstr>
      <vt:lpstr>Motion is defined as the change in  position of body with time.</vt:lpstr>
      <vt:lpstr>Slide 5</vt:lpstr>
      <vt:lpstr>Slide 6</vt:lpstr>
      <vt:lpstr>Slide 7</vt:lpstr>
      <vt:lpstr>Uniform and non Uniform motion</vt:lpstr>
      <vt:lpstr>Distance and Displacement</vt:lpstr>
      <vt:lpstr>Slide 10</vt:lpstr>
      <vt:lpstr>Velocity</vt:lpstr>
      <vt:lpstr>Slide 12</vt:lpstr>
      <vt:lpstr>Acceleration</vt:lpstr>
      <vt:lpstr>Distance time graphs</vt:lpstr>
      <vt:lpstr>Slide 15</vt:lpstr>
      <vt:lpstr>Velocity Time Graphs</vt:lpstr>
      <vt:lpstr>For a body moving with non-uniform  acceleration</vt:lpstr>
      <vt:lpstr>Slide 18</vt:lpstr>
      <vt:lpstr>Slide 19</vt:lpstr>
      <vt:lpstr>EQUATIONS OF MOTION</vt:lpstr>
      <vt:lpstr>Derivation of the first equation of  motion</vt:lpstr>
      <vt:lpstr>Derivation of the second equation of  motion</vt:lpstr>
      <vt:lpstr>Slide 23</vt:lpstr>
      <vt:lpstr>Circular motion</vt:lpstr>
      <vt:lpstr>Slide 25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8</dc:title>
  <dc:creator>DELL</dc:creator>
  <cp:lastModifiedBy>dell</cp:lastModifiedBy>
  <cp:revision>5</cp:revision>
  <dcterms:created xsi:type="dcterms:W3CDTF">2020-03-29T13:50:32Z</dcterms:created>
  <dcterms:modified xsi:type="dcterms:W3CDTF">2020-03-29T14:55:18Z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2019-08-03T00:00:00Z</vt:filetime>
  </property>
  <property fmtid="{D5CDD505-2E9C-101B-9397-08002B2CF9AE}" pid="3" name="Creator">
    <vt:lpwstr>Microsoft® PowerPoint® for Office 365</vt:lpwstr>
  </property>
  <property fmtid="{D5CDD505-2E9C-101B-9397-08002B2CF9AE}" pid="4" name="LastSaved">
    <vt:filetime>2020-03-29T00:00:00Z</vt:filetime>
  </property>
</Properties>
</file>